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uguL1zi3i3t8KuJfNuZHiP2F99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93B46C9-2F9B-4B7F-9241-5A4E03BB85B6}">
  <a:tblStyle styleId="{893B46C9-2F9B-4B7F-9241-5A4E03BB85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1" d="100"/>
          <a:sy n="81" d="100"/>
        </p:scale>
        <p:origin x="-568" y="-1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8" Type="http://customschemas.google.com/relationships/presentationmetadata" Target="metadata"/><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83468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PORTADA2: CAMBIAR FOTOGRAFÍA DE FONDO PARA NUEVAS PRESENTACIONES</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88" name="Google Shape;18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06" name="Google Shape;2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16" name="Google Shape;21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25" name="Google Shape;2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33" name="Google Shape;2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41" name="Google Shape;2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51" name="Google Shape;2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60" name="Google Shape;2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29de4aa6f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e29de4aa6f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71" name="Google Shape;271;ge29de4aa6f_2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17b25cbe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e17b25cbe2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82" name="Google Shape;282;ge17b25cbe2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293" name="Google Shape;2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29de4aa6f_2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e29de4aa6f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29de4aa6f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e29de4aa6f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424" name="Google Shape;42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433" name="Google Shape;433;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478" name="Google Shape;478;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486" name="Google Shape;48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497" name="Google Shape;49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508" name="Google Shape;50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519" name="Google Shape;51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531" name="Google Shape;53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37" name="Google Shape;13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C"/>
              <a:t>CONTENIDO: DIAGRAMACIÓN DE DIAPOSITIVA LIBRE</a:t>
            </a: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C"/>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C"/>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mailto:apunguill@mag.gob.ec"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minka.presidencia.gob.ec/portal/usuarios_externos.jsf"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31.jp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hyperlink" Target="about:blank" TargetMode="External"/><Relationship Id="rId6" Type="http://schemas.openxmlformats.org/officeDocument/2006/relationships/image" Target="../media/image32.jpg"/><Relationship Id="rId7" Type="http://schemas.openxmlformats.org/officeDocument/2006/relationships/image" Target="../media/image33.jp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6.png"/><Relationship Id="rId5" Type="http://schemas.openxmlformats.org/officeDocument/2006/relationships/image" Target="../media/image34.jpg"/><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hyperlink" Target="https://www.eci.bce.ec/firma-electronica" TargetMode="External"/><Relationship Id="rId6" Type="http://schemas.openxmlformats.org/officeDocument/2006/relationships/hyperlink" Target="http://ecuapass.aduana.gob.ec/" TargetMode="External"/><Relationship Id="rId7" Type="http://schemas.openxmlformats.org/officeDocument/2006/relationships/hyperlink" Target="mailto:ventanilla_gye@mag.gob.ec"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Imagen 1" descr="Captura de pantalla 2021-07-08 a la(s) 15.43.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747091" cy="7118678"/>
          </a:xfrm>
          <a:prstGeom prst="rect">
            <a:avLst/>
          </a:prstGeom>
        </p:spPr>
      </p:pic>
      <p:pic>
        <p:nvPicPr>
          <p:cNvPr id="90" name="Google Shape;90;p1" descr="Mesa de trabajo 32.png"/>
          <p:cNvPicPr preferRelativeResize="0"/>
          <p:nvPr/>
        </p:nvPicPr>
        <p:blipFill rotWithShape="1">
          <a:blip r:embed="rId4">
            <a:alphaModFix/>
          </a:blip>
          <a:srcRect/>
          <a:stretch/>
        </p:blipFill>
        <p:spPr>
          <a:xfrm>
            <a:off x="7125119" y="-1785"/>
            <a:ext cx="5625667" cy="7042064"/>
          </a:xfrm>
          <a:prstGeom prst="rect">
            <a:avLst/>
          </a:prstGeom>
          <a:noFill/>
          <a:ln>
            <a:noFill/>
          </a:ln>
        </p:spPr>
      </p:pic>
      <p:sp>
        <p:nvSpPr>
          <p:cNvPr id="91" name="Google Shape;91;p1"/>
          <p:cNvSpPr txBox="1"/>
          <p:nvPr/>
        </p:nvSpPr>
        <p:spPr>
          <a:xfrm>
            <a:off x="7601989" y="1680669"/>
            <a:ext cx="4817544"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5000" b="1" i="0" u="none" strike="noStrike" cap="none" dirty="0">
                <a:solidFill>
                  <a:schemeClr val="lt1"/>
                </a:solidFill>
                <a:latin typeface="Arial"/>
                <a:ea typeface="Arial"/>
                <a:cs typeface="Arial"/>
                <a:sym typeface="Arial"/>
              </a:rPr>
              <a:t>Registros de Operadores de Semillas</a:t>
            </a:r>
            <a:endParaRPr dirty="0"/>
          </a:p>
        </p:txBody>
      </p:sp>
      <p:sp>
        <p:nvSpPr>
          <p:cNvPr id="92" name="Google Shape;92;p1"/>
          <p:cNvSpPr txBox="1"/>
          <p:nvPr/>
        </p:nvSpPr>
        <p:spPr>
          <a:xfrm>
            <a:off x="7696515" y="385787"/>
            <a:ext cx="43615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400" dirty="0">
                <a:solidFill>
                  <a:schemeClr val="lt1"/>
                </a:solidFill>
                <a:latin typeface="Arial"/>
                <a:ea typeface="Arial"/>
                <a:cs typeface="Arial"/>
                <a:sym typeface="Arial"/>
              </a:rPr>
              <a:t>Ministerio de Agricultura</a:t>
            </a:r>
            <a:endParaRPr dirty="0"/>
          </a:p>
          <a:p>
            <a:pPr marL="0" marR="0" lvl="0" indent="0" algn="l" rtl="0">
              <a:spcBef>
                <a:spcPts val="0"/>
              </a:spcBef>
              <a:spcAft>
                <a:spcPts val="0"/>
              </a:spcAft>
              <a:buNone/>
            </a:pPr>
            <a:r>
              <a:rPr lang="es-EC" sz="1400" dirty="0">
                <a:solidFill>
                  <a:schemeClr val="lt1"/>
                </a:solidFill>
                <a:latin typeface="Arial"/>
                <a:ea typeface="Arial"/>
                <a:cs typeface="Arial"/>
                <a:sym typeface="Arial"/>
              </a:rPr>
              <a:t>Y Ganadería</a:t>
            </a:r>
            <a:endParaRPr dirty="0"/>
          </a:p>
        </p:txBody>
      </p:sp>
      <p:pic>
        <p:nvPicPr>
          <p:cNvPr id="93" name="Google Shape;93;p1" descr="Mesa de trabajo 15.png"/>
          <p:cNvPicPr preferRelativeResize="0"/>
          <p:nvPr/>
        </p:nvPicPr>
        <p:blipFill rotWithShape="1">
          <a:blip r:embed="rId5">
            <a:alphaModFix/>
          </a:blip>
          <a:srcRect l="57212" t="77590" r="29448" b="1714"/>
          <a:stretch/>
        </p:blipFill>
        <p:spPr>
          <a:xfrm>
            <a:off x="7128335" y="4557762"/>
            <a:ext cx="1449261" cy="1263579"/>
          </a:xfrm>
          <a:prstGeom prst="rect">
            <a:avLst/>
          </a:prstGeom>
          <a:noFill/>
          <a:ln>
            <a:noFill/>
          </a:ln>
        </p:spPr>
      </p:pic>
      <p:pic>
        <p:nvPicPr>
          <p:cNvPr id="94" name="Google Shape;94;p1" descr="Mesa de trabajo 15.png"/>
          <p:cNvPicPr preferRelativeResize="0"/>
          <p:nvPr/>
        </p:nvPicPr>
        <p:blipFill rotWithShape="1">
          <a:blip r:embed="rId5">
            <a:alphaModFix/>
          </a:blip>
          <a:srcRect l="75567" t="3123" r="5854" b="62653"/>
          <a:stretch/>
        </p:blipFill>
        <p:spPr>
          <a:xfrm>
            <a:off x="10443808" y="0"/>
            <a:ext cx="2306978" cy="2387951"/>
          </a:xfrm>
          <a:prstGeom prst="rect">
            <a:avLst/>
          </a:prstGeom>
          <a:noFill/>
          <a:ln>
            <a:noFill/>
          </a:ln>
        </p:spPr>
      </p:pic>
      <p:pic>
        <p:nvPicPr>
          <p:cNvPr id="95" name="Google Shape;95;p1" descr="Artboard 1 copy.png"/>
          <p:cNvPicPr preferRelativeResize="0"/>
          <p:nvPr/>
        </p:nvPicPr>
        <p:blipFill rotWithShape="1">
          <a:blip r:embed="rId6">
            <a:alphaModFix/>
          </a:blip>
          <a:srcRect l="10169" t="39025" r="10767" b="34406"/>
          <a:stretch/>
        </p:blipFill>
        <p:spPr>
          <a:xfrm>
            <a:off x="7762133" y="5752000"/>
            <a:ext cx="4127655" cy="7802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0"/>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82" name="Google Shape;182;p10"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83" name="Google Shape;183;p10"/>
          <p:cNvSpPr/>
          <p:nvPr/>
        </p:nvSpPr>
        <p:spPr>
          <a:xfrm>
            <a:off x="5386262" y="46665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sp>
        <p:nvSpPr>
          <p:cNvPr id="184" name="Google Shape;184;p10"/>
          <p:cNvSpPr txBox="1"/>
          <p:nvPr/>
        </p:nvSpPr>
        <p:spPr>
          <a:xfrm>
            <a:off x="1080589" y="879975"/>
            <a:ext cx="10359030" cy="544405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C" sz="1800" b="1">
                <a:solidFill>
                  <a:schemeClr val="dk1"/>
                </a:solidFill>
                <a:latin typeface="Calibri"/>
                <a:ea typeface="Calibri"/>
                <a:cs typeface="Calibri"/>
                <a:sym typeface="Calibri"/>
              </a:rPr>
              <a:t>Artículo 45.- </a:t>
            </a:r>
            <a:r>
              <a:rPr lang="es-EC" sz="1800" b="1" i="1">
                <a:solidFill>
                  <a:schemeClr val="dk1"/>
                </a:solidFill>
                <a:latin typeface="Calibri"/>
                <a:ea typeface="Calibri"/>
                <a:cs typeface="Calibri"/>
                <a:sym typeface="Calibri"/>
              </a:rPr>
              <a:t>De los requisitos del registro.-</a:t>
            </a:r>
            <a:r>
              <a:rPr lang="es-EC" sz="1800" i="1">
                <a:solidFill>
                  <a:schemeClr val="dk1"/>
                </a:solidFill>
                <a:latin typeface="Calibri"/>
                <a:ea typeface="Calibri"/>
                <a:cs typeface="Calibri"/>
                <a:sym typeface="Calibri"/>
              </a:rPr>
              <a:t> Los requisitos para el registro de cultivar son los siguientes:</a:t>
            </a:r>
            <a:endParaRPr sz="1800">
              <a:solidFill>
                <a:schemeClr val="dk1"/>
              </a:solidFill>
              <a:latin typeface="Calibri"/>
              <a:ea typeface="Calibri"/>
              <a:cs typeface="Calibri"/>
              <a:sym typeface="Calibri"/>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Nombre o razón social y domicilio del solicitante </a:t>
            </a:r>
            <a:r>
              <a:rPr lang="es-EC" sz="1800">
                <a:solidFill>
                  <a:schemeClr val="dk1"/>
                </a:solidFill>
                <a:latin typeface="Calibri"/>
                <a:ea typeface="Calibri"/>
                <a:cs typeface="Calibri"/>
                <a:sym typeface="Calibri"/>
              </a:rPr>
              <a:t>(Correo electrónico,</a:t>
            </a:r>
            <a:r>
              <a:rPr lang="es-EC" sz="1800" i="1">
                <a:solidFill>
                  <a:schemeClr val="dk1"/>
                </a:solidFill>
                <a:latin typeface="Calibri"/>
                <a:ea typeface="Calibri"/>
                <a:cs typeface="Calibri"/>
                <a:sym typeface="Calibri"/>
              </a:rPr>
              <a:t> </a:t>
            </a:r>
            <a:r>
              <a:rPr lang="es-EC" sz="1800">
                <a:solidFill>
                  <a:schemeClr val="dk1"/>
                </a:solidFill>
                <a:latin typeface="Calibri"/>
                <a:ea typeface="Calibri"/>
                <a:cs typeface="Calibri"/>
                <a:sym typeface="Calibri"/>
              </a:rPr>
              <a:t>teléfono convencional, celular)</a:t>
            </a:r>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Nombre del obtentor y autorización certificada del obtentor de ser el caso, con la finalidad de mantener un inventario de obtentores. </a:t>
            </a:r>
            <a:r>
              <a:rPr lang="es-EC" sz="1800">
                <a:solidFill>
                  <a:schemeClr val="dk1"/>
                </a:solidFill>
                <a:latin typeface="Calibri"/>
                <a:ea typeface="Calibri"/>
                <a:cs typeface="Calibri"/>
                <a:sym typeface="Calibri"/>
              </a:rPr>
              <a:t>(En caso de no poseerlo, deberá acercarse al Servicio Nacional de Derechos Intelectuales (SENADI), en donde le indicarán si dicho cultivar posee propiedad intelectual o no y con ese documento lo adjunta con los demás requisitos del art. 45)</a:t>
            </a:r>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Nombre comercial del cultivar y de existir código experimental. El nombre comercial deberá ser diferente a los ya inscritos Registro de Cultivares, no tendrá relación con el nombre de la especie y no se utilizará superlativos.</a:t>
            </a:r>
            <a:endParaRPr sz="1800">
              <a:solidFill>
                <a:schemeClr val="dk1"/>
              </a:solidFill>
              <a:latin typeface="Calibri"/>
              <a:ea typeface="Calibri"/>
              <a:cs typeface="Calibri"/>
              <a:sym typeface="Calibri"/>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País y lugar de obtención del cultivar</a:t>
            </a:r>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Descriptores varietales del cultivar</a:t>
            </a:r>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Finalidad de uso del cultivar, detallando características deseables y distintivas</a:t>
            </a:r>
            <a:r>
              <a:rPr lang="es-EC" sz="1200">
                <a:solidFill>
                  <a:schemeClr val="dk1"/>
                </a:solidFill>
                <a:latin typeface="Calibri"/>
                <a:ea typeface="Calibri"/>
                <a:cs typeface="Calibri"/>
                <a:sym typeface="Calibri"/>
              </a:rPr>
              <a:t> </a:t>
            </a:r>
            <a:r>
              <a:rPr lang="es-EC" sz="1800" i="1">
                <a:solidFill>
                  <a:schemeClr val="dk1"/>
                </a:solidFill>
                <a:latin typeface="Calibri"/>
                <a:ea typeface="Calibri"/>
                <a:cs typeface="Calibri"/>
                <a:sym typeface="Calibri"/>
              </a:rPr>
              <a:t>; y,</a:t>
            </a:r>
            <a:endParaRPr/>
          </a:p>
          <a:p>
            <a:pPr marL="342900" marR="0" lvl="0" indent="-342900" algn="just" rtl="0">
              <a:lnSpc>
                <a:spcPct val="115000"/>
              </a:lnSpc>
              <a:spcBef>
                <a:spcPts val="1000"/>
              </a:spcBef>
              <a:spcAft>
                <a:spcPts val="0"/>
              </a:spcAft>
              <a:buClr>
                <a:schemeClr val="dk1"/>
              </a:buClr>
              <a:buSzPts val="1800"/>
              <a:buFont typeface="Calibri"/>
              <a:buAutoNum type="arabicParenR"/>
            </a:pPr>
            <a:r>
              <a:rPr lang="es-EC" sz="1800" i="1">
                <a:solidFill>
                  <a:schemeClr val="dk1"/>
                </a:solidFill>
                <a:latin typeface="Calibri"/>
                <a:ea typeface="Calibri"/>
                <a:cs typeface="Calibri"/>
                <a:sym typeface="Calibri"/>
              </a:rPr>
              <a:t>Informe de resultados del ensayo de validación de cultivares.</a:t>
            </a:r>
            <a:endParaRPr/>
          </a:p>
          <a:p>
            <a:pPr marL="0" marR="0" lvl="0" indent="0" algn="l" rtl="0">
              <a:spcBef>
                <a:spcPts val="1000"/>
              </a:spcBef>
              <a:spcAft>
                <a:spcPts val="0"/>
              </a:spcAft>
              <a:buNone/>
            </a:pPr>
            <a:r>
              <a:rPr lang="es-EC"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11"/>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91" name="Google Shape;191;p11"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92" name="Google Shape;192;p11"/>
          <p:cNvSpPr/>
          <p:nvPr/>
        </p:nvSpPr>
        <p:spPr>
          <a:xfrm>
            <a:off x="5386262" y="46665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sp>
        <p:nvSpPr>
          <p:cNvPr id="193" name="Google Shape;193;p11"/>
          <p:cNvSpPr txBox="1"/>
          <p:nvPr/>
        </p:nvSpPr>
        <p:spPr>
          <a:xfrm>
            <a:off x="1153549" y="1086512"/>
            <a:ext cx="10424161" cy="4770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600" b="1">
                <a:solidFill>
                  <a:schemeClr val="dk1"/>
                </a:solidFill>
                <a:latin typeface="Calibri"/>
                <a:ea typeface="Calibri"/>
                <a:cs typeface="Calibri"/>
                <a:sym typeface="Calibri"/>
              </a:rPr>
              <a:t>Artículo 50. Ensayos de validación de cultivares:</a:t>
            </a:r>
            <a:r>
              <a:rPr lang="es-EC" sz="1600">
                <a:solidFill>
                  <a:schemeClr val="dk1"/>
                </a:solidFill>
                <a:latin typeface="Calibri"/>
                <a:ea typeface="Calibri"/>
                <a:cs typeface="Calibri"/>
                <a:sym typeface="Calibri"/>
              </a:rPr>
              <a:t> </a:t>
            </a:r>
            <a:r>
              <a:rPr lang="es-EC" sz="1600" i="1">
                <a:solidFill>
                  <a:schemeClr val="dk1"/>
                </a:solidFill>
                <a:latin typeface="Calibri"/>
                <a:ea typeface="Calibri"/>
                <a:cs typeface="Calibri"/>
                <a:sym typeface="Calibri"/>
              </a:rPr>
              <a:t>Los ensayos de validación de cultivares son las pruebas en campo, a las que se somete a un cultivar como requisito previo al registro de cultivares, con la finalidad de verificar:</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i="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s-EC" sz="1600" i="1">
                <a:solidFill>
                  <a:schemeClr val="dk1"/>
                </a:solidFill>
                <a:latin typeface="Calibri"/>
                <a:ea typeface="Calibri"/>
                <a:cs typeface="Calibri"/>
                <a:sym typeface="Calibri"/>
              </a:rPr>
              <a:t>La adaptación a una zona agroecológica definida;</a:t>
            </a: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s-EC" sz="1600" i="1">
                <a:solidFill>
                  <a:schemeClr val="dk1"/>
                </a:solidFill>
                <a:latin typeface="Calibri"/>
                <a:ea typeface="Calibri"/>
                <a:cs typeface="Calibri"/>
                <a:sym typeface="Calibri"/>
              </a:rPr>
              <a:t>Validación agronómica y/o agroindustrial, según la información proporcionada en la ficha técnica del cultivar; y,</a:t>
            </a:r>
            <a:endParaRPr sz="16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s-EC" sz="1600" i="1">
                <a:solidFill>
                  <a:schemeClr val="dk1"/>
                </a:solidFill>
                <a:latin typeface="Calibri"/>
                <a:ea typeface="Calibri"/>
                <a:cs typeface="Calibri"/>
                <a:sym typeface="Calibri"/>
              </a:rPr>
              <a:t>Validación de los descriptores varietales reportados por el interesado.</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i="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i="1">
                <a:solidFill>
                  <a:schemeClr val="dk1"/>
                </a:solidFill>
                <a:latin typeface="Calibri"/>
                <a:ea typeface="Calibri"/>
                <a:cs typeface="Calibri"/>
                <a:sym typeface="Calibri"/>
              </a:rPr>
              <a:t>Se exceptúan del ensayo de validación a los siguientes cultivares: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i="1">
                <a:solidFill>
                  <a:schemeClr val="dk1"/>
                </a:solidFill>
                <a:latin typeface="Calibri"/>
                <a:ea typeface="Calibri"/>
                <a:cs typeface="Calibri"/>
                <a:sym typeface="Calibri"/>
              </a:rPr>
              <a:t>4. Hortalizas, ornamentales, aromáticas, especias; y,</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i="1">
                <a:solidFill>
                  <a:schemeClr val="dk1"/>
                </a:solidFill>
                <a:latin typeface="Calibri"/>
                <a:ea typeface="Calibri"/>
                <a:cs typeface="Calibri"/>
                <a:sym typeface="Calibri"/>
              </a:rPr>
              <a:t>5. Aquellas cuyo objeto final sea la industrialización, exportación, consumo y no su comercialización como semilla, tales como: maíz dulce, uva, cebada, y otras establecidas por recomendación del Comité Técnico de Semillas, previo informe técnico.</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b="1">
                <a:solidFill>
                  <a:schemeClr val="dk1"/>
                </a:solidFill>
                <a:latin typeface="Calibri"/>
                <a:ea typeface="Calibri"/>
                <a:cs typeface="Calibri"/>
                <a:sym typeface="Calibri"/>
              </a:rPr>
              <a:t>Pasos para obtener la factura electrónica:</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Cancelar tasa de $100 por cada registro de cultivar en el BAN ECUADOR, cuenta Corriente Nro. 0010001379, sublínea 130112. Enviar escaneado el comprobante de pago a la Srta. Andrea Punguil de la Dirección Financiera (</a:t>
            </a:r>
            <a:r>
              <a:rPr lang="es-EC" sz="1600" u="sng">
                <a:solidFill>
                  <a:srgbClr val="0000FF"/>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apunguill@mag.gob.ec</a:t>
            </a:r>
            <a:r>
              <a:rPr lang="es-EC" sz="1600">
                <a:solidFill>
                  <a:schemeClr val="dk1"/>
                </a:solidFill>
                <a:latin typeface="Calibri"/>
                <a:ea typeface="Calibri"/>
                <a:cs typeface="Calibri"/>
                <a:sym typeface="Calibri"/>
              </a:rPr>
              <a:t>), para que le emita la factura electrónica y lo adjunte con los demás requisitos del art. 45.</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12"/>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00" name="Google Shape;200;p12"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01" name="Google Shape;201;p12"/>
          <p:cNvSpPr/>
          <p:nvPr/>
        </p:nvSpPr>
        <p:spPr>
          <a:xfrm>
            <a:off x="5386262" y="46665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pic>
        <p:nvPicPr>
          <p:cNvPr id="202" name="Google Shape;202;p12"/>
          <p:cNvPicPr preferRelativeResize="0"/>
          <p:nvPr/>
        </p:nvPicPr>
        <p:blipFill rotWithShape="1">
          <a:blip r:embed="rId5">
            <a:alphaModFix/>
          </a:blip>
          <a:srcRect/>
          <a:stretch/>
        </p:blipFill>
        <p:spPr>
          <a:xfrm>
            <a:off x="2487636" y="915825"/>
            <a:ext cx="7216726" cy="4965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13"/>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09" name="Google Shape;209;p13"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10" name="Google Shape;210;p13"/>
          <p:cNvSpPr/>
          <p:nvPr/>
        </p:nvSpPr>
        <p:spPr>
          <a:xfrm>
            <a:off x="5386262" y="46665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sp>
        <p:nvSpPr>
          <p:cNvPr id="211" name="Google Shape;211;p13"/>
          <p:cNvSpPr/>
          <p:nvPr/>
        </p:nvSpPr>
        <p:spPr>
          <a:xfrm>
            <a:off x="1524000" y="1106046"/>
            <a:ext cx="9702018"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s-EC" sz="1800" b="1" i="0" u="none" strike="noStrike" cap="none">
                <a:solidFill>
                  <a:schemeClr val="dk1"/>
                </a:solidFill>
                <a:latin typeface="Arial"/>
                <a:ea typeface="Arial"/>
                <a:cs typeface="Arial"/>
                <a:sym typeface="Arial"/>
              </a:rPr>
              <a:t>Modelo de descriptores varietales.- Adaptarlo según la especie. (va en el numeral 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12" name="Google Shape;212;p13"/>
          <p:cNvPicPr preferRelativeResize="0"/>
          <p:nvPr/>
        </p:nvPicPr>
        <p:blipFill rotWithShape="1">
          <a:blip r:embed="rId5">
            <a:alphaModFix/>
          </a:blip>
          <a:srcRect l="13759" t="36079" r="39321" b="22820"/>
          <a:stretch/>
        </p:blipFill>
        <p:spPr>
          <a:xfrm>
            <a:off x="2529987" y="1609971"/>
            <a:ext cx="6562578" cy="40604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14"/>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19" name="Google Shape;219;p14"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20" name="Google Shape;220;p14"/>
          <p:cNvSpPr/>
          <p:nvPr/>
        </p:nvSpPr>
        <p:spPr>
          <a:xfrm>
            <a:off x="5386262" y="46665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pic>
        <p:nvPicPr>
          <p:cNvPr id="221" name="Google Shape;221;p14"/>
          <p:cNvPicPr preferRelativeResize="0"/>
          <p:nvPr/>
        </p:nvPicPr>
        <p:blipFill rotWithShape="1">
          <a:blip r:embed="rId5">
            <a:alphaModFix/>
          </a:blip>
          <a:srcRect b="8231"/>
          <a:stretch/>
        </p:blipFill>
        <p:spPr>
          <a:xfrm>
            <a:off x="1305951" y="216463"/>
            <a:ext cx="9580098" cy="557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15"/>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28" name="Google Shape;228;p15"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pic>
        <p:nvPicPr>
          <p:cNvPr id="229" name="Google Shape;229;p15"/>
          <p:cNvPicPr preferRelativeResize="0"/>
          <p:nvPr/>
        </p:nvPicPr>
        <p:blipFill rotWithShape="1">
          <a:blip r:embed="rId5">
            <a:alphaModFix/>
          </a:blip>
          <a:srcRect l="3809" t="4261" r="3649" b="8754"/>
          <a:stretch/>
        </p:blipFill>
        <p:spPr>
          <a:xfrm>
            <a:off x="1436184" y="471389"/>
            <a:ext cx="9319631" cy="54511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16"/>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36" name="Google Shape;236;p16"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37" name="Google Shape;237;p16"/>
          <p:cNvSpPr txBox="1"/>
          <p:nvPr/>
        </p:nvSpPr>
        <p:spPr>
          <a:xfrm>
            <a:off x="2529987" y="2135025"/>
            <a:ext cx="69542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a:solidFill>
                  <a:srgbClr val="171616"/>
                </a:solidFill>
                <a:latin typeface="Century Gothic"/>
                <a:ea typeface="Century Gothic"/>
                <a:cs typeface="Century Gothic"/>
                <a:sym typeface="Century Gothic"/>
              </a:rPr>
              <a:t>SOLICITUDES DE IMPORTACIÓN Y EXPORTACIÓN DE SEMILLAS</a:t>
            </a:r>
            <a:endParaRPr sz="3600" b="1">
              <a:solidFill>
                <a:srgbClr val="171616"/>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sp>
        <p:nvSpPr>
          <p:cNvPr id="243" name="Google Shape;243;p17"/>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44" name="Google Shape;244;p17"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45" name="Google Shape;245;p17"/>
          <p:cNvSpPr/>
          <p:nvPr/>
        </p:nvSpPr>
        <p:spPr>
          <a:xfrm>
            <a:off x="972782" y="915825"/>
            <a:ext cx="104038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a:solidFill>
                  <a:schemeClr val="dk1"/>
                </a:solidFill>
                <a:latin typeface="Century Gothic"/>
                <a:ea typeface="Century Gothic"/>
                <a:cs typeface="Century Gothic"/>
                <a:sym typeface="Century Gothic"/>
              </a:rPr>
              <a:t>IMPORTACIÓN DE SEMILLAS PARA FINES DE </a:t>
            </a:r>
            <a:r>
              <a:rPr lang="es-EC" sz="2800" b="1">
                <a:solidFill>
                  <a:schemeClr val="dk1"/>
                </a:solidFill>
                <a:latin typeface="Century Gothic"/>
                <a:ea typeface="Century Gothic"/>
                <a:cs typeface="Century Gothic"/>
                <a:sym typeface="Century Gothic"/>
              </a:rPr>
              <a:t>INVESTIGACIÓN</a:t>
            </a:r>
            <a:endParaRPr sz="2800" b="1" cap="none">
              <a:solidFill>
                <a:schemeClr val="dk1"/>
              </a:solidFill>
              <a:latin typeface="Century Gothic"/>
              <a:ea typeface="Century Gothic"/>
              <a:cs typeface="Century Gothic"/>
              <a:sym typeface="Century Gothic"/>
            </a:endParaRPr>
          </a:p>
        </p:txBody>
      </p:sp>
      <p:sp>
        <p:nvSpPr>
          <p:cNvPr id="246" name="Google Shape;246;p17"/>
          <p:cNvSpPr/>
          <p:nvPr/>
        </p:nvSpPr>
        <p:spPr>
          <a:xfrm>
            <a:off x="4900516" y="1833671"/>
            <a:ext cx="1859805" cy="46166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400" b="1" cap="none">
                <a:solidFill>
                  <a:schemeClr val="lt1"/>
                </a:solidFill>
                <a:latin typeface="Century Gothic"/>
                <a:ea typeface="Century Gothic"/>
                <a:cs typeface="Century Gothic"/>
                <a:sym typeface="Century Gothic"/>
              </a:rPr>
              <a:t>REQUISITOS</a:t>
            </a:r>
            <a:endParaRPr sz="2400" b="1" cap="none">
              <a:solidFill>
                <a:schemeClr val="lt1"/>
              </a:solidFill>
              <a:latin typeface="Century Gothic"/>
              <a:ea typeface="Century Gothic"/>
              <a:cs typeface="Century Gothic"/>
              <a:sym typeface="Century Gothic"/>
            </a:endParaRPr>
          </a:p>
        </p:txBody>
      </p:sp>
      <p:sp>
        <p:nvSpPr>
          <p:cNvPr id="247" name="Google Shape;247;p17"/>
          <p:cNvSpPr txBox="1"/>
          <p:nvPr/>
        </p:nvSpPr>
        <p:spPr>
          <a:xfrm>
            <a:off x="1902450" y="2838300"/>
            <a:ext cx="9006000" cy="1662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dk1"/>
              </a:buClr>
              <a:buSzPts val="2400"/>
              <a:buFont typeface="Century Gothic"/>
              <a:buChar char="-"/>
            </a:pPr>
            <a:r>
              <a:rPr lang="es-EC" sz="2400">
                <a:solidFill>
                  <a:schemeClr val="dk1"/>
                </a:solidFill>
                <a:latin typeface="Century Gothic"/>
                <a:ea typeface="Century Gothic"/>
                <a:cs typeface="Century Gothic"/>
                <a:sym typeface="Century Gothic"/>
              </a:rPr>
              <a:t>Estar registrado como importador de semillas</a:t>
            </a:r>
            <a:endParaRPr sz="2400">
              <a:solidFill>
                <a:schemeClr val="dk1"/>
              </a:solidFill>
              <a:latin typeface="Century Gothic"/>
              <a:ea typeface="Century Gothic"/>
              <a:cs typeface="Century Gothic"/>
              <a:sym typeface="Century Gothic"/>
            </a:endParaRPr>
          </a:p>
          <a:p>
            <a:pPr marL="457200" lvl="0" indent="-381000" algn="l" rtl="0">
              <a:spcBef>
                <a:spcPts val="0"/>
              </a:spcBef>
              <a:spcAft>
                <a:spcPts val="0"/>
              </a:spcAft>
              <a:buClr>
                <a:schemeClr val="dk1"/>
              </a:buClr>
              <a:buSzPts val="2400"/>
              <a:buFont typeface="Century Gothic"/>
              <a:buChar char="-"/>
            </a:pPr>
            <a:r>
              <a:rPr lang="es-EC" sz="2400">
                <a:solidFill>
                  <a:schemeClr val="dk1"/>
                </a:solidFill>
                <a:latin typeface="Century Gothic"/>
                <a:ea typeface="Century Gothic"/>
                <a:cs typeface="Century Gothic"/>
                <a:sym typeface="Century Gothic"/>
              </a:rPr>
              <a:t>Presentar la solicitud de importación por cada proceso a importación, adjuntando la factura proforma.</a:t>
            </a:r>
            <a:endParaRPr sz="2400">
              <a:solidFill>
                <a:schemeClr val="dk1"/>
              </a:solidFill>
              <a:latin typeface="Century Gothic"/>
              <a:ea typeface="Century Gothic"/>
              <a:cs typeface="Century Gothic"/>
              <a:sym typeface="Century Gothic"/>
            </a:endParaRPr>
          </a:p>
          <a:p>
            <a:pPr marL="457200" lvl="0" indent="-381000" algn="l" rtl="0">
              <a:spcBef>
                <a:spcPts val="0"/>
              </a:spcBef>
              <a:spcAft>
                <a:spcPts val="0"/>
              </a:spcAft>
              <a:buClr>
                <a:schemeClr val="dk1"/>
              </a:buClr>
              <a:buSzPts val="2400"/>
              <a:buFont typeface="Century Gothic"/>
              <a:buChar char="-"/>
            </a:pPr>
            <a:r>
              <a:rPr lang="es-EC" sz="2400">
                <a:solidFill>
                  <a:schemeClr val="dk1"/>
                </a:solidFill>
                <a:latin typeface="Century Gothic"/>
                <a:ea typeface="Century Gothic"/>
                <a:cs typeface="Century Gothic"/>
                <a:sym typeface="Century Gothic"/>
              </a:rPr>
              <a:t>Presentar informe técnico</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18"/>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54" name="Google Shape;254;p18"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55" name="Google Shape;255;p18"/>
          <p:cNvSpPr/>
          <p:nvPr/>
        </p:nvSpPr>
        <p:spPr>
          <a:xfrm>
            <a:off x="2857500" y="2132737"/>
            <a:ext cx="6553200"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La Autoridad Agraria Nacional autorizará la importación de semilla con fines de investigación, con base en un </a:t>
            </a:r>
            <a:r>
              <a:rPr lang="es-EC" sz="1800" b="1">
                <a:solidFill>
                  <a:schemeClr val="dk1"/>
                </a:solidFill>
                <a:latin typeface="Century Gothic"/>
                <a:ea typeface="Century Gothic"/>
                <a:cs typeface="Century Gothic"/>
                <a:sym typeface="Century Gothic"/>
              </a:rPr>
              <a:t>informe técnico </a:t>
            </a:r>
            <a:r>
              <a:rPr lang="es-EC" sz="1800">
                <a:solidFill>
                  <a:schemeClr val="dk1"/>
                </a:solidFill>
                <a:latin typeface="Century Gothic"/>
                <a:ea typeface="Century Gothic"/>
                <a:cs typeface="Century Gothic"/>
                <a:sym typeface="Century Gothic"/>
              </a:rPr>
              <a:t>realizado por el importador debidamente registrado, sin perjuicio del cumplimiento de la normativa fitosanitaria, ambiental, de propiedad intelectual y acceso a recursos filogenéticos vigente.</a:t>
            </a:r>
            <a:endParaRPr/>
          </a:p>
        </p:txBody>
      </p:sp>
      <p:sp>
        <p:nvSpPr>
          <p:cNvPr id="256" name="Google Shape;256;p18"/>
          <p:cNvSpPr/>
          <p:nvPr/>
        </p:nvSpPr>
        <p:spPr>
          <a:xfrm>
            <a:off x="972782" y="915825"/>
            <a:ext cx="104038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a:solidFill>
                  <a:schemeClr val="dk1"/>
                </a:solidFill>
                <a:latin typeface="Century Gothic"/>
                <a:ea typeface="Century Gothic"/>
                <a:cs typeface="Century Gothic"/>
                <a:sym typeface="Century Gothic"/>
              </a:rPr>
              <a:t>IMPORTACIÓN DE SEMILLAS PARA FINES DE </a:t>
            </a:r>
            <a:r>
              <a:rPr lang="es-EC" sz="2800" b="1">
                <a:solidFill>
                  <a:schemeClr val="dk1"/>
                </a:solidFill>
                <a:latin typeface="Century Gothic"/>
                <a:ea typeface="Century Gothic"/>
                <a:cs typeface="Century Gothic"/>
                <a:sym typeface="Century Gothic"/>
              </a:rPr>
              <a:t>INVESTIGACIÓN</a:t>
            </a:r>
            <a:endParaRPr sz="2800" b="1" cap="non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19"/>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63" name="Google Shape;263;p19"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64" name="Google Shape;264;p19"/>
          <p:cNvSpPr/>
          <p:nvPr/>
        </p:nvSpPr>
        <p:spPr>
          <a:xfrm>
            <a:off x="4386905" y="1537680"/>
            <a:ext cx="2852291" cy="338554"/>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457200" marR="0" lvl="1" indent="0" algn="l" rtl="0">
              <a:spcBef>
                <a:spcPts val="0"/>
              </a:spcBef>
              <a:spcAft>
                <a:spcPts val="0"/>
              </a:spcAft>
              <a:buNone/>
            </a:pPr>
            <a:r>
              <a:rPr lang="es-EC" sz="1600" b="1" i="0" u="none" strike="noStrike" cap="none">
                <a:solidFill>
                  <a:schemeClr val="lt1"/>
                </a:solidFill>
                <a:latin typeface="Century Gothic"/>
                <a:ea typeface="Century Gothic"/>
                <a:cs typeface="Century Gothic"/>
                <a:sym typeface="Century Gothic"/>
              </a:rPr>
              <a:t>EL INFORME TÉCNICO</a:t>
            </a:r>
            <a:endParaRPr sz="1600" b="1" i="0" u="none" strike="noStrike" cap="none">
              <a:solidFill>
                <a:schemeClr val="lt1"/>
              </a:solidFill>
              <a:latin typeface="Century Gothic"/>
              <a:ea typeface="Century Gothic"/>
              <a:cs typeface="Century Gothic"/>
              <a:sym typeface="Century Gothic"/>
            </a:endParaRPr>
          </a:p>
        </p:txBody>
      </p:sp>
      <p:sp>
        <p:nvSpPr>
          <p:cNvPr id="265" name="Google Shape;265;p19"/>
          <p:cNvSpPr/>
          <p:nvPr/>
        </p:nvSpPr>
        <p:spPr>
          <a:xfrm>
            <a:off x="972782" y="915825"/>
            <a:ext cx="104038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a:solidFill>
                  <a:schemeClr val="dk1"/>
                </a:solidFill>
                <a:latin typeface="Century Gothic"/>
                <a:ea typeface="Century Gothic"/>
                <a:cs typeface="Century Gothic"/>
                <a:sym typeface="Century Gothic"/>
              </a:rPr>
              <a:t>IMPORTACIÓN DE SEMILLAS PARA FINES DE </a:t>
            </a:r>
            <a:r>
              <a:rPr lang="es-EC" sz="2800" b="1">
                <a:solidFill>
                  <a:schemeClr val="dk1"/>
                </a:solidFill>
                <a:latin typeface="Century Gothic"/>
                <a:ea typeface="Century Gothic"/>
                <a:cs typeface="Century Gothic"/>
                <a:sym typeface="Century Gothic"/>
              </a:rPr>
              <a:t>INVESTIGACIÓN</a:t>
            </a:r>
            <a:endParaRPr sz="2800" b="1" cap="none">
              <a:solidFill>
                <a:schemeClr val="dk1"/>
              </a:solidFill>
              <a:latin typeface="Century Gothic"/>
              <a:ea typeface="Century Gothic"/>
              <a:cs typeface="Century Gothic"/>
              <a:sym typeface="Century Gothic"/>
            </a:endParaRPr>
          </a:p>
        </p:txBody>
      </p:sp>
      <p:sp>
        <p:nvSpPr>
          <p:cNvPr id="266" name="Google Shape;266;p19"/>
          <p:cNvSpPr txBox="1"/>
          <p:nvPr/>
        </p:nvSpPr>
        <p:spPr>
          <a:xfrm>
            <a:off x="2608200" y="2199200"/>
            <a:ext cx="8039400" cy="3401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Datos generales</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Justificación</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Objetivo General</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Información de la semilla a importar</a:t>
            </a: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p:txBody>
      </p:sp>
      <p:pic>
        <p:nvPicPr>
          <p:cNvPr id="267" name="Google Shape;267;p19"/>
          <p:cNvPicPr preferRelativeResize="0"/>
          <p:nvPr/>
        </p:nvPicPr>
        <p:blipFill>
          <a:blip r:embed="rId5">
            <a:alphaModFix/>
          </a:blip>
          <a:stretch>
            <a:fillRect/>
          </a:stretch>
        </p:blipFill>
        <p:spPr>
          <a:xfrm>
            <a:off x="1364500" y="3608650"/>
            <a:ext cx="9112482" cy="199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02" name="Google Shape;102;p2"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03" name="Google Shape;103;p2"/>
          <p:cNvSpPr txBox="1"/>
          <p:nvPr/>
        </p:nvSpPr>
        <p:spPr>
          <a:xfrm>
            <a:off x="692330" y="1576869"/>
            <a:ext cx="10813870"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2400">
                <a:solidFill>
                  <a:schemeClr val="dk1"/>
                </a:solidFill>
                <a:latin typeface="Calibri"/>
                <a:ea typeface="Calibri"/>
                <a:cs typeface="Calibri"/>
                <a:sym typeface="Calibri"/>
              </a:rPr>
              <a:t>Art. 55.- Los interesados en registrarse como operadores de semilla certificada sean estos productores, comercializadores, importadores y exportadores, así como también el registro de plantas de beneficio, deberán realizarlo a través del procedimiento establecido por la Autoridad Agraria Nacional. </a:t>
            </a: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Esta prohibido comercializar semillas certificadas que no estén inscritas en el  Registro Nacional de Cultivares.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Registro Oficial 194 Tercer Suplemento -30 de abril del 2020.</a:t>
            </a:r>
            <a:endParaRPr/>
          </a:p>
          <a:p>
            <a:pPr marL="0" marR="0" lvl="0" indent="0" algn="l" rtl="0">
              <a:spcBef>
                <a:spcPts val="0"/>
              </a:spcBef>
              <a:spcAft>
                <a:spcPts val="0"/>
              </a:spcAft>
              <a:buNone/>
            </a:pPr>
            <a:r>
              <a:rPr lang="es-EC"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https://minka.presidencia.gob.ec/portal/usuarios_externos.jsf</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s-EC"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
        <p:nvSpPr>
          <p:cNvPr id="104" name="Google Shape;104;p2"/>
          <p:cNvSpPr/>
          <p:nvPr/>
        </p:nvSpPr>
        <p:spPr>
          <a:xfrm>
            <a:off x="3635837" y="466650"/>
            <a:ext cx="4883709"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Registro de operadores de semillas</a:t>
            </a:r>
            <a:endParaRPr sz="2200" b="1">
              <a:solidFill>
                <a:schemeClr val="lt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ge29de4aa6f_2_3"/>
          <p:cNvSpPr txBox="1"/>
          <p:nvPr/>
        </p:nvSpPr>
        <p:spPr>
          <a:xfrm>
            <a:off x="349220" y="6364538"/>
            <a:ext cx="4361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74" name="Google Shape;274;ge29de4aa6f_2_3" descr="Mesa de trabajo 34.png"/>
          <p:cNvPicPr preferRelativeResize="0"/>
          <p:nvPr/>
        </p:nvPicPr>
        <p:blipFill rotWithShape="1">
          <a:blip r:embed="rId4">
            <a:alphaModFix/>
          </a:blip>
          <a:srcRect t="1601" r="95331" b="87181"/>
          <a:stretch/>
        </p:blipFill>
        <p:spPr>
          <a:xfrm>
            <a:off x="-12212" y="146532"/>
            <a:ext cx="569024" cy="769294"/>
          </a:xfrm>
          <a:prstGeom prst="rect">
            <a:avLst/>
          </a:prstGeom>
          <a:noFill/>
          <a:ln>
            <a:noFill/>
          </a:ln>
        </p:spPr>
      </p:pic>
      <p:sp>
        <p:nvSpPr>
          <p:cNvPr id="275" name="Google Shape;275;ge29de4aa6f_2_3"/>
          <p:cNvSpPr/>
          <p:nvPr/>
        </p:nvSpPr>
        <p:spPr>
          <a:xfrm>
            <a:off x="4386905" y="1537680"/>
            <a:ext cx="2852400" cy="3387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1" indent="0" algn="l" rtl="0">
              <a:spcBef>
                <a:spcPts val="0"/>
              </a:spcBef>
              <a:spcAft>
                <a:spcPts val="0"/>
              </a:spcAft>
              <a:buNone/>
            </a:pPr>
            <a:r>
              <a:rPr lang="es-EC" sz="1600" b="1" i="0" u="none" strike="noStrike" cap="none">
                <a:solidFill>
                  <a:schemeClr val="lt1"/>
                </a:solidFill>
                <a:latin typeface="Century Gothic"/>
                <a:ea typeface="Century Gothic"/>
                <a:cs typeface="Century Gothic"/>
                <a:sym typeface="Century Gothic"/>
              </a:rPr>
              <a:t>EL INFORME TÉCNICO</a:t>
            </a:r>
            <a:endParaRPr sz="1600" b="1" i="0" u="none" strike="noStrike" cap="none">
              <a:solidFill>
                <a:schemeClr val="lt1"/>
              </a:solidFill>
              <a:latin typeface="Century Gothic"/>
              <a:ea typeface="Century Gothic"/>
              <a:cs typeface="Century Gothic"/>
              <a:sym typeface="Century Gothic"/>
            </a:endParaRPr>
          </a:p>
        </p:txBody>
      </p:sp>
      <p:sp>
        <p:nvSpPr>
          <p:cNvPr id="276" name="Google Shape;276;ge29de4aa6f_2_3"/>
          <p:cNvSpPr/>
          <p:nvPr/>
        </p:nvSpPr>
        <p:spPr>
          <a:xfrm>
            <a:off x="972782" y="915825"/>
            <a:ext cx="10403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2800">
                <a:solidFill>
                  <a:schemeClr val="dk1"/>
                </a:solidFill>
                <a:latin typeface="Century Gothic"/>
                <a:ea typeface="Century Gothic"/>
                <a:cs typeface="Century Gothic"/>
                <a:sym typeface="Century Gothic"/>
              </a:rPr>
              <a:t>IMPORTACIÓN DE SEMILLAS PARA FINES DE </a:t>
            </a:r>
            <a:r>
              <a:rPr lang="es-EC" sz="2800" b="1">
                <a:solidFill>
                  <a:schemeClr val="dk1"/>
                </a:solidFill>
                <a:latin typeface="Century Gothic"/>
                <a:ea typeface="Century Gothic"/>
                <a:cs typeface="Century Gothic"/>
                <a:sym typeface="Century Gothic"/>
              </a:rPr>
              <a:t>INVESTIGACIÓN</a:t>
            </a:r>
            <a:endParaRPr sz="2800" b="1" cap="none">
              <a:solidFill>
                <a:schemeClr val="dk1"/>
              </a:solidFill>
              <a:latin typeface="Century Gothic"/>
              <a:ea typeface="Century Gothic"/>
              <a:cs typeface="Century Gothic"/>
              <a:sym typeface="Century Gothic"/>
            </a:endParaRPr>
          </a:p>
        </p:txBody>
      </p:sp>
      <p:sp>
        <p:nvSpPr>
          <p:cNvPr id="277" name="Google Shape;277;ge29de4aa6f_2_3"/>
          <p:cNvSpPr txBox="1"/>
          <p:nvPr/>
        </p:nvSpPr>
        <p:spPr>
          <a:xfrm>
            <a:off x="659750" y="1767000"/>
            <a:ext cx="6259800" cy="310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1900">
                <a:latin typeface="Century Gothic"/>
                <a:ea typeface="Century Gothic"/>
                <a:cs typeface="Century Gothic"/>
                <a:sym typeface="Century Gothic"/>
              </a:rPr>
              <a:t>E. Protocolo de investigación</a:t>
            </a: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a:p>
            <a:pPr marL="0" lvl="0" indent="0" algn="l" rtl="0">
              <a:spcBef>
                <a:spcPts val="0"/>
              </a:spcBef>
              <a:spcAft>
                <a:spcPts val="0"/>
              </a:spcAft>
              <a:buNone/>
            </a:pPr>
            <a:endParaRPr sz="1900">
              <a:latin typeface="Century Gothic"/>
              <a:ea typeface="Century Gothic"/>
              <a:cs typeface="Century Gothic"/>
              <a:sym typeface="Century Gothic"/>
            </a:endParaRPr>
          </a:p>
        </p:txBody>
      </p:sp>
      <p:pic>
        <p:nvPicPr>
          <p:cNvPr id="278" name="Google Shape;278;ge29de4aa6f_2_3"/>
          <p:cNvPicPr preferRelativeResize="0"/>
          <p:nvPr/>
        </p:nvPicPr>
        <p:blipFill rotWithShape="1">
          <a:blip r:embed="rId5">
            <a:alphaModFix/>
          </a:blip>
          <a:srcRect l="-7273" t="6296"/>
          <a:stretch/>
        </p:blipFill>
        <p:spPr>
          <a:xfrm>
            <a:off x="859175" y="2154350"/>
            <a:ext cx="10517300" cy="4487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ge17b25cbe2_0_11"/>
          <p:cNvSpPr txBox="1"/>
          <p:nvPr/>
        </p:nvSpPr>
        <p:spPr>
          <a:xfrm>
            <a:off x="349220" y="6364538"/>
            <a:ext cx="4361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85" name="Google Shape;285;ge17b25cbe2_0_11" descr="Mesa de trabajo 34.png"/>
          <p:cNvPicPr preferRelativeResize="0"/>
          <p:nvPr/>
        </p:nvPicPr>
        <p:blipFill rotWithShape="1">
          <a:blip r:embed="rId4">
            <a:alphaModFix/>
          </a:blip>
          <a:srcRect t="1601" r="95331" b="87181"/>
          <a:stretch/>
        </p:blipFill>
        <p:spPr>
          <a:xfrm>
            <a:off x="-12212" y="146532"/>
            <a:ext cx="569024" cy="769294"/>
          </a:xfrm>
          <a:prstGeom prst="rect">
            <a:avLst/>
          </a:prstGeom>
          <a:noFill/>
          <a:ln>
            <a:noFill/>
          </a:ln>
        </p:spPr>
      </p:pic>
      <p:sp>
        <p:nvSpPr>
          <p:cNvPr id="286" name="Google Shape;286;ge17b25cbe2_0_11"/>
          <p:cNvSpPr/>
          <p:nvPr/>
        </p:nvSpPr>
        <p:spPr>
          <a:xfrm>
            <a:off x="972782" y="915825"/>
            <a:ext cx="10403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2800">
                <a:solidFill>
                  <a:schemeClr val="dk1"/>
                </a:solidFill>
                <a:latin typeface="Century Gothic"/>
                <a:ea typeface="Century Gothic"/>
                <a:cs typeface="Century Gothic"/>
                <a:sym typeface="Century Gothic"/>
              </a:rPr>
              <a:t>IMPORTACIÓN DE SEMILLAS PARA FINES DE </a:t>
            </a:r>
            <a:r>
              <a:rPr lang="es-EC" sz="2800" b="1">
                <a:solidFill>
                  <a:schemeClr val="dk1"/>
                </a:solidFill>
                <a:latin typeface="Century Gothic"/>
                <a:ea typeface="Century Gothic"/>
                <a:cs typeface="Century Gothic"/>
                <a:sym typeface="Century Gothic"/>
              </a:rPr>
              <a:t>INVESTIGACIÓN</a:t>
            </a:r>
            <a:endParaRPr sz="2800" b="1" cap="none">
              <a:solidFill>
                <a:schemeClr val="dk1"/>
              </a:solidFill>
              <a:latin typeface="Century Gothic"/>
              <a:ea typeface="Century Gothic"/>
              <a:cs typeface="Century Gothic"/>
              <a:sym typeface="Century Gothic"/>
            </a:endParaRPr>
          </a:p>
        </p:txBody>
      </p:sp>
      <p:sp>
        <p:nvSpPr>
          <p:cNvPr id="287" name="Google Shape;287;ge17b25cbe2_0_11"/>
          <p:cNvSpPr/>
          <p:nvPr/>
        </p:nvSpPr>
        <p:spPr>
          <a:xfrm>
            <a:off x="818332" y="1359700"/>
            <a:ext cx="10403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1">
                <a:solidFill>
                  <a:schemeClr val="dk1"/>
                </a:solidFill>
                <a:latin typeface="Century Gothic"/>
                <a:ea typeface="Century Gothic"/>
                <a:cs typeface="Century Gothic"/>
                <a:sym typeface="Century Gothic"/>
              </a:rPr>
              <a:t>Comité Técnico de Semillas (CTS)</a:t>
            </a:r>
            <a:endParaRPr sz="1800" b="1" cap="none">
              <a:solidFill>
                <a:schemeClr val="dk1"/>
              </a:solidFill>
              <a:latin typeface="Century Gothic"/>
              <a:ea typeface="Century Gothic"/>
              <a:cs typeface="Century Gothic"/>
              <a:sym typeface="Century Gothic"/>
            </a:endParaRPr>
          </a:p>
        </p:txBody>
      </p:sp>
      <p:sp>
        <p:nvSpPr>
          <p:cNvPr id="288" name="Google Shape;288;ge17b25cbe2_0_11"/>
          <p:cNvSpPr/>
          <p:nvPr/>
        </p:nvSpPr>
        <p:spPr>
          <a:xfrm>
            <a:off x="818332" y="1634800"/>
            <a:ext cx="104037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C" sz="1800" b="1">
                <a:solidFill>
                  <a:srgbClr val="FF0000"/>
                </a:solidFill>
                <a:latin typeface="Century Gothic"/>
                <a:ea typeface="Century Gothic"/>
                <a:cs typeface="Century Gothic"/>
                <a:sym typeface="Century Gothic"/>
              </a:rPr>
              <a:t>¿Cuándo una solicitud entra a CTS?</a:t>
            </a:r>
            <a:endParaRPr sz="1800" b="1" cap="none">
              <a:solidFill>
                <a:srgbClr val="FF0000"/>
              </a:solidFill>
              <a:latin typeface="Century Gothic"/>
              <a:ea typeface="Century Gothic"/>
              <a:cs typeface="Century Gothic"/>
              <a:sym typeface="Century Gothic"/>
            </a:endParaRPr>
          </a:p>
        </p:txBody>
      </p:sp>
      <p:pic>
        <p:nvPicPr>
          <p:cNvPr id="289" name="Google Shape;289;ge17b25cbe2_0_11"/>
          <p:cNvPicPr preferRelativeResize="0"/>
          <p:nvPr/>
        </p:nvPicPr>
        <p:blipFill rotWithShape="1">
          <a:blip r:embed="rId5">
            <a:alphaModFix/>
          </a:blip>
          <a:srcRect t="2704"/>
          <a:stretch/>
        </p:blipFill>
        <p:spPr>
          <a:xfrm>
            <a:off x="1802850" y="1986512"/>
            <a:ext cx="8099176" cy="4014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p21"/>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296" name="Google Shape;296;p21"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297" name="Google Shape;297;p21"/>
          <p:cNvSpPr/>
          <p:nvPr/>
        </p:nvSpPr>
        <p:spPr>
          <a:xfrm>
            <a:off x="1457811" y="693754"/>
            <a:ext cx="91214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1800">
                <a:solidFill>
                  <a:schemeClr val="dk1"/>
                </a:solidFill>
                <a:latin typeface="Century Gothic"/>
                <a:ea typeface="Century Gothic"/>
                <a:cs typeface="Century Gothic"/>
                <a:sym typeface="Century Gothic"/>
              </a:rPr>
              <a:t>IMPORTACIÓN DE SEMILLAS PARA FINES DE </a:t>
            </a:r>
            <a:r>
              <a:rPr lang="es-EC" sz="1800" b="1">
                <a:solidFill>
                  <a:schemeClr val="dk1"/>
                </a:solidFill>
                <a:latin typeface="Century Gothic"/>
                <a:ea typeface="Century Gothic"/>
                <a:cs typeface="Century Gothic"/>
                <a:sym typeface="Century Gothic"/>
              </a:rPr>
              <a:t>PRODUCCIÓN Y COMERCIALIZACIÓN</a:t>
            </a:r>
            <a:endParaRPr sz="1800" b="1" cap="none">
              <a:solidFill>
                <a:schemeClr val="dk1"/>
              </a:solidFill>
              <a:latin typeface="Century Gothic"/>
              <a:ea typeface="Century Gothic"/>
              <a:cs typeface="Century Gothic"/>
              <a:sym typeface="Century Gothic"/>
            </a:endParaRPr>
          </a:p>
        </p:txBody>
      </p:sp>
      <p:sp>
        <p:nvSpPr>
          <p:cNvPr id="298" name="Google Shape;298;p21"/>
          <p:cNvSpPr/>
          <p:nvPr/>
        </p:nvSpPr>
        <p:spPr>
          <a:xfrm>
            <a:off x="5051976" y="1288000"/>
            <a:ext cx="1422600" cy="2769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b="1" cap="none">
                <a:solidFill>
                  <a:schemeClr val="lt1"/>
                </a:solidFill>
                <a:latin typeface="Century Gothic"/>
                <a:ea typeface="Century Gothic"/>
                <a:cs typeface="Century Gothic"/>
                <a:sym typeface="Century Gothic"/>
              </a:rPr>
              <a:t>REQUISITOS</a:t>
            </a:r>
            <a:endParaRPr b="1" cap="none">
              <a:solidFill>
                <a:schemeClr val="lt1"/>
              </a:solidFill>
              <a:latin typeface="Century Gothic"/>
              <a:ea typeface="Century Gothic"/>
              <a:cs typeface="Century Gothic"/>
              <a:sym typeface="Century Gothic"/>
            </a:endParaRPr>
          </a:p>
        </p:txBody>
      </p:sp>
      <p:sp>
        <p:nvSpPr>
          <p:cNvPr id="299" name="Google Shape;299;p21"/>
          <p:cNvSpPr/>
          <p:nvPr/>
        </p:nvSpPr>
        <p:spPr>
          <a:xfrm>
            <a:off x="-2257991" y="9316877"/>
            <a:ext cx="17246302" cy="2769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1200">
                <a:solidFill>
                  <a:schemeClr val="dk1"/>
                </a:solidFill>
                <a:latin typeface="Century Gothic"/>
                <a:ea typeface="Century Gothic"/>
                <a:cs typeface="Century Gothic"/>
                <a:sym typeface="Century Gothic"/>
              </a:rPr>
              <a:t>Se exceptúan de la presentación de solicitud de autorización de importación señalada en el presente título, a las especies ornamentales.  </a:t>
            </a:r>
            <a:endParaRPr sz="1200">
              <a:solidFill>
                <a:schemeClr val="dk1"/>
              </a:solidFill>
              <a:latin typeface="Times New Roman"/>
              <a:ea typeface="Times New Roman"/>
              <a:cs typeface="Times New Roman"/>
              <a:sym typeface="Times New Roman"/>
            </a:endParaRPr>
          </a:p>
        </p:txBody>
      </p:sp>
      <p:sp>
        <p:nvSpPr>
          <p:cNvPr id="300" name="Google Shape;300;p21"/>
          <p:cNvSpPr txBox="1"/>
          <p:nvPr/>
        </p:nvSpPr>
        <p:spPr>
          <a:xfrm>
            <a:off x="1464900" y="2060350"/>
            <a:ext cx="9262200" cy="19395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Estar registrado como importador de semillas</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La semilla deberá contar con el registro de cultivar respectivo</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Presentar la solicitud de importación en cada proceso de importación, adjuntando la factura proforma.</a:t>
            </a:r>
            <a:endParaRPr sz="1900">
              <a:latin typeface="Century Gothic"/>
              <a:ea typeface="Century Gothic"/>
              <a:cs typeface="Century Gothic"/>
              <a:sym typeface="Century Gothic"/>
            </a:endParaRPr>
          </a:p>
          <a:p>
            <a:pPr marL="457200" lvl="0" indent="-349250" algn="l" rtl="0">
              <a:spcBef>
                <a:spcPts val="0"/>
              </a:spcBef>
              <a:spcAft>
                <a:spcPts val="0"/>
              </a:spcAft>
              <a:buSzPts val="1900"/>
              <a:buFont typeface="Century Gothic"/>
              <a:buAutoNum type="alphaUcPeriod"/>
            </a:pPr>
            <a:r>
              <a:rPr lang="es-EC" sz="1900">
                <a:latin typeface="Century Gothic"/>
                <a:ea typeface="Century Gothic"/>
                <a:cs typeface="Century Gothic"/>
                <a:sym typeface="Century Gothic"/>
              </a:rPr>
              <a:t>Solo para musaceas: Oficio de Autorización de renovación de Hectáreas por parte de la Dirección de Posicionamiento Estratégico de Musaceas.</a:t>
            </a:r>
            <a:endParaRPr sz="19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2"/>
          <p:cNvPicPr preferRelativeResize="0"/>
          <p:nvPr/>
        </p:nvPicPr>
        <p:blipFill rotWithShape="1">
          <a:blip r:embed="rId3">
            <a:alphaModFix/>
          </a:blip>
          <a:srcRect/>
          <a:stretch/>
        </p:blipFill>
        <p:spPr>
          <a:xfrm>
            <a:off x="1483150" y="532311"/>
            <a:ext cx="9464236" cy="5136036"/>
          </a:xfrm>
          <a:prstGeom prst="rect">
            <a:avLst/>
          </a:prstGeom>
          <a:noFill/>
          <a:ln>
            <a:noFill/>
          </a:ln>
        </p:spPr>
      </p:pic>
      <p:sp>
        <p:nvSpPr>
          <p:cNvPr id="306" name="Google Shape;306;p22"/>
          <p:cNvSpPr txBox="1"/>
          <p:nvPr/>
        </p:nvSpPr>
        <p:spPr>
          <a:xfrm>
            <a:off x="6322834" y="5668347"/>
            <a:ext cx="3112500" cy="600300"/>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¿De dónde de obtuvo la semilla?</a:t>
            </a:r>
            <a:endParaRPr sz="1800">
              <a:solidFill>
                <a:schemeClr val="dk1"/>
              </a:solidFill>
              <a:latin typeface="Calibri"/>
              <a:ea typeface="Calibri"/>
              <a:cs typeface="Calibri"/>
              <a:sym typeface="Calibri"/>
            </a:endParaRPr>
          </a:p>
        </p:txBody>
      </p:sp>
      <p:sp>
        <p:nvSpPr>
          <p:cNvPr id="307" name="Google Shape;307;p22"/>
          <p:cNvSpPr txBox="1"/>
          <p:nvPr/>
        </p:nvSpPr>
        <p:spPr>
          <a:xfrm>
            <a:off x="1483150" y="5812527"/>
            <a:ext cx="2698703"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Lugar de salida de la semilla</a:t>
            </a:r>
            <a:endParaRPr sz="1800">
              <a:solidFill>
                <a:schemeClr val="dk1"/>
              </a:solidFill>
              <a:latin typeface="Calibri"/>
              <a:ea typeface="Calibri"/>
              <a:cs typeface="Calibri"/>
              <a:sym typeface="Calibri"/>
            </a:endParaRPr>
          </a:p>
        </p:txBody>
      </p:sp>
      <p:cxnSp>
        <p:nvCxnSpPr>
          <p:cNvPr id="308" name="Google Shape;308;p22"/>
          <p:cNvCxnSpPr/>
          <p:nvPr/>
        </p:nvCxnSpPr>
        <p:spPr>
          <a:xfrm>
            <a:off x="2286149" y="5394960"/>
            <a:ext cx="13064" cy="434969"/>
          </a:xfrm>
          <a:prstGeom prst="straightConnector1">
            <a:avLst/>
          </a:prstGeom>
          <a:noFill/>
          <a:ln w="19050" cap="flat" cmpd="sng">
            <a:solidFill>
              <a:schemeClr val="dk1"/>
            </a:solidFill>
            <a:prstDash val="solid"/>
            <a:miter lim="800000"/>
            <a:headEnd type="none" w="sm" len="sm"/>
            <a:tailEnd type="triangle" w="med" len="med"/>
          </a:ln>
        </p:spPr>
      </p:cxnSp>
      <p:cxnSp>
        <p:nvCxnSpPr>
          <p:cNvPr id="309" name="Google Shape;309;p22"/>
          <p:cNvCxnSpPr/>
          <p:nvPr/>
        </p:nvCxnSpPr>
        <p:spPr>
          <a:xfrm>
            <a:off x="6322835" y="5089197"/>
            <a:ext cx="391911" cy="579150"/>
          </a:xfrm>
          <a:prstGeom prst="straightConnector1">
            <a:avLst/>
          </a:prstGeom>
          <a:noFill/>
          <a:ln w="19050" cap="flat" cmpd="sng">
            <a:solidFill>
              <a:schemeClr val="dk1"/>
            </a:solidFill>
            <a:prstDash val="solid"/>
            <a:miter lim="800000"/>
            <a:headEnd type="none" w="sm" len="sm"/>
            <a:tailEnd type="triangle" w="med" len="med"/>
          </a:ln>
        </p:spPr>
      </p:cxnSp>
      <p:sp>
        <p:nvSpPr>
          <p:cNvPr id="310" name="Google Shape;310;p22"/>
          <p:cNvSpPr txBox="1"/>
          <p:nvPr/>
        </p:nvSpPr>
        <p:spPr>
          <a:xfrm>
            <a:off x="0" y="2500164"/>
            <a:ext cx="1343468" cy="600165"/>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Esta sección </a:t>
            </a:r>
            <a:endParaRPr/>
          </a:p>
          <a:p>
            <a:pPr marL="0" marR="0" lvl="0" indent="0" algn="l" rtl="0">
              <a:spcBef>
                <a:spcPts val="0"/>
              </a:spcBef>
              <a:spcAft>
                <a:spcPts val="0"/>
              </a:spcAft>
              <a:buNone/>
            </a:pPr>
            <a:r>
              <a:rPr lang="es-EC" sz="1800">
                <a:solidFill>
                  <a:schemeClr val="dk1"/>
                </a:solidFill>
                <a:latin typeface="Calibri"/>
                <a:ea typeface="Calibri"/>
                <a:cs typeface="Calibri"/>
                <a:sym typeface="Calibri"/>
              </a:rPr>
              <a:t>llena el MAG </a:t>
            </a:r>
            <a:endParaRPr sz="1800">
              <a:solidFill>
                <a:schemeClr val="dk1"/>
              </a:solidFill>
              <a:latin typeface="Calibri"/>
              <a:ea typeface="Calibri"/>
              <a:cs typeface="Calibri"/>
              <a:sym typeface="Calibri"/>
            </a:endParaRPr>
          </a:p>
        </p:txBody>
      </p:sp>
      <p:sp>
        <p:nvSpPr>
          <p:cNvPr id="311" name="Google Shape;311;p22"/>
          <p:cNvSpPr/>
          <p:nvPr/>
        </p:nvSpPr>
        <p:spPr>
          <a:xfrm>
            <a:off x="1343468" y="2259875"/>
            <a:ext cx="139682" cy="840454"/>
          </a:xfrm>
          <a:prstGeom prst="leftBrace">
            <a:avLst>
              <a:gd name="adj1" fmla="val 8333"/>
              <a:gd name="adj2" fmla="val 50000"/>
            </a:avLst>
          </a:prstGeom>
          <a:noFill/>
          <a:ln w="19050" cap="flat" cmpd="sng">
            <a:solidFill>
              <a:schemeClr val="dk1"/>
            </a:solidFill>
            <a:prstDash val="solid"/>
            <a:miter lim="800000"/>
            <a:headEnd type="none" w="sm" len="sm"/>
            <a:tailEnd type="none" w="sm" len="sm"/>
          </a:ln>
        </p:spPr>
        <p:txBody>
          <a:bodyPr spcFirstLastPara="1" wrap="square" lIns="45700" tIns="22850" rIns="45700" bIns="2285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2"/>
          <p:cNvSpPr txBox="1"/>
          <p:nvPr/>
        </p:nvSpPr>
        <p:spPr>
          <a:xfrm>
            <a:off x="4130665" y="1597968"/>
            <a:ext cx="2584081" cy="230833"/>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200">
                <a:solidFill>
                  <a:schemeClr val="dk1"/>
                </a:solidFill>
                <a:latin typeface="Calibri"/>
                <a:ea typeface="Calibri"/>
                <a:cs typeface="Calibri"/>
                <a:sym typeface="Calibri"/>
              </a:rPr>
              <a:t>Colocar número otorgado de certificado</a:t>
            </a:r>
            <a:endParaRPr/>
          </a:p>
        </p:txBody>
      </p:sp>
      <p:sp>
        <p:nvSpPr>
          <p:cNvPr id="313" name="Google Shape;313;p22"/>
          <p:cNvSpPr txBox="1"/>
          <p:nvPr/>
        </p:nvSpPr>
        <p:spPr>
          <a:xfrm>
            <a:off x="4911954" y="137056"/>
            <a:ext cx="3543990"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b="1">
                <a:solidFill>
                  <a:schemeClr val="dk1"/>
                </a:solidFill>
                <a:latin typeface="Calibri"/>
                <a:ea typeface="Calibri"/>
                <a:cs typeface="Calibri"/>
                <a:sym typeface="Calibri"/>
              </a:rPr>
              <a:t>Ejemplo de solicitud de importación</a:t>
            </a:r>
            <a:endParaRPr sz="1800" b="1">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23"/>
          <p:cNvPicPr preferRelativeResize="0"/>
          <p:nvPr/>
        </p:nvPicPr>
        <p:blipFill rotWithShape="1">
          <a:blip r:embed="rId3">
            <a:alphaModFix/>
          </a:blip>
          <a:srcRect/>
          <a:stretch/>
        </p:blipFill>
        <p:spPr>
          <a:xfrm>
            <a:off x="391050" y="441700"/>
            <a:ext cx="11245175" cy="4974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3">
            <a:alphaModFix/>
          </a:blip>
          <a:srcRect/>
          <a:stretch/>
        </p:blipFill>
        <p:spPr>
          <a:xfrm>
            <a:off x="1377484" y="432367"/>
            <a:ext cx="9556839" cy="5593589"/>
          </a:xfrm>
          <a:prstGeom prst="rect">
            <a:avLst/>
          </a:prstGeom>
          <a:noFill/>
          <a:ln>
            <a:noFill/>
          </a:ln>
        </p:spPr>
      </p:pic>
      <p:sp>
        <p:nvSpPr>
          <p:cNvPr id="324" name="Google Shape;324;p24"/>
          <p:cNvSpPr txBox="1"/>
          <p:nvPr/>
        </p:nvSpPr>
        <p:spPr>
          <a:xfrm flipH="1">
            <a:off x="8424458" y="3082834"/>
            <a:ext cx="447433"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20</a:t>
            </a:r>
            <a:endParaRPr sz="1800">
              <a:solidFill>
                <a:schemeClr val="dk1"/>
              </a:solidFill>
              <a:latin typeface="Calibri"/>
              <a:ea typeface="Calibri"/>
              <a:cs typeface="Calibri"/>
              <a:sym typeface="Calibri"/>
            </a:endParaRPr>
          </a:p>
        </p:txBody>
      </p:sp>
      <p:sp>
        <p:nvSpPr>
          <p:cNvPr id="325" name="Google Shape;325;p24"/>
          <p:cNvSpPr txBox="1"/>
          <p:nvPr/>
        </p:nvSpPr>
        <p:spPr>
          <a:xfrm>
            <a:off x="9380088" y="3067578"/>
            <a:ext cx="209366"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326" name="Google Shape;326;p24"/>
          <p:cNvSpPr txBox="1"/>
          <p:nvPr/>
        </p:nvSpPr>
        <p:spPr>
          <a:xfrm>
            <a:off x="10130878" y="3098531"/>
            <a:ext cx="443419"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100</a:t>
            </a:r>
            <a:endParaRPr sz="1800">
              <a:solidFill>
                <a:schemeClr val="dk1"/>
              </a:solidFill>
              <a:latin typeface="Calibri"/>
              <a:ea typeface="Calibri"/>
              <a:cs typeface="Calibri"/>
              <a:sym typeface="Calibri"/>
            </a:endParaRPr>
          </a:p>
        </p:txBody>
      </p:sp>
      <p:sp>
        <p:nvSpPr>
          <p:cNvPr id="327" name="Google Shape;327;p24"/>
          <p:cNvSpPr txBox="1"/>
          <p:nvPr/>
        </p:nvSpPr>
        <p:spPr>
          <a:xfrm>
            <a:off x="1476199" y="4148786"/>
            <a:ext cx="5824314" cy="538609"/>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l" rtl="0">
              <a:spcBef>
                <a:spcPts val="0"/>
              </a:spcBef>
              <a:spcAft>
                <a:spcPts val="0"/>
              </a:spcAft>
              <a:buNone/>
            </a:pPr>
            <a:r>
              <a:rPr lang="es-EC" sz="1600" b="1">
                <a:solidFill>
                  <a:schemeClr val="dk1"/>
                </a:solidFill>
                <a:latin typeface="Calibri"/>
                <a:ea typeface="Calibri"/>
                <a:cs typeface="Calibri"/>
                <a:sym typeface="Calibri"/>
              </a:rPr>
              <a:t>Para el caso de musáceas y palma colocaremos: peso DE LA PLANTA</a:t>
            </a:r>
            <a:br>
              <a:rPr lang="es-EC" sz="1600" b="1">
                <a:solidFill>
                  <a:schemeClr val="dk1"/>
                </a:solidFill>
                <a:latin typeface="Calibri"/>
                <a:ea typeface="Calibri"/>
                <a:cs typeface="Calibri"/>
                <a:sym typeface="Calibri"/>
              </a:rPr>
            </a:br>
            <a:r>
              <a:rPr lang="es-EC" sz="1600" b="1">
                <a:solidFill>
                  <a:schemeClr val="dk1"/>
                </a:solidFill>
                <a:latin typeface="Calibri"/>
                <a:ea typeface="Calibri"/>
                <a:cs typeface="Calibri"/>
                <a:sym typeface="Calibri"/>
              </a:rPr>
              <a:t>Y NÚMERO DE PLANTAS.</a:t>
            </a:r>
            <a:endParaRPr/>
          </a:p>
        </p:txBody>
      </p:sp>
      <p:cxnSp>
        <p:nvCxnSpPr>
          <p:cNvPr id="328" name="Google Shape;328;p24"/>
          <p:cNvCxnSpPr/>
          <p:nvPr/>
        </p:nvCxnSpPr>
        <p:spPr>
          <a:xfrm rot="10800000" flipH="1">
            <a:off x="7420186" y="4114801"/>
            <a:ext cx="911340" cy="303290"/>
          </a:xfrm>
          <a:prstGeom prst="straightConnector1">
            <a:avLst/>
          </a:prstGeom>
          <a:noFill/>
          <a:ln w="19050" cap="flat" cmpd="sng">
            <a:solidFill>
              <a:schemeClr val="dk1"/>
            </a:solidFill>
            <a:prstDash val="solid"/>
            <a:miter lim="800000"/>
            <a:headEnd type="none" w="sm" len="sm"/>
            <a:tailEnd type="triangle" w="med" len="med"/>
          </a:ln>
        </p:spPr>
      </p:cxnSp>
      <p:sp>
        <p:nvSpPr>
          <p:cNvPr id="329" name="Google Shape;329;p24"/>
          <p:cNvSpPr txBox="1"/>
          <p:nvPr/>
        </p:nvSpPr>
        <p:spPr>
          <a:xfrm flipH="1">
            <a:off x="8397070" y="3806892"/>
            <a:ext cx="568217"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0,54</a:t>
            </a:r>
            <a:endParaRPr sz="1800">
              <a:solidFill>
                <a:schemeClr val="dk1"/>
              </a:solidFill>
              <a:latin typeface="Calibri"/>
              <a:ea typeface="Calibri"/>
              <a:cs typeface="Calibri"/>
              <a:sym typeface="Calibri"/>
            </a:endParaRPr>
          </a:p>
        </p:txBody>
      </p:sp>
      <p:sp>
        <p:nvSpPr>
          <p:cNvPr id="330" name="Google Shape;330;p24"/>
          <p:cNvSpPr txBox="1"/>
          <p:nvPr/>
        </p:nvSpPr>
        <p:spPr>
          <a:xfrm>
            <a:off x="9352701" y="3791635"/>
            <a:ext cx="560446"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9000</a:t>
            </a:r>
            <a:endParaRPr sz="1800">
              <a:solidFill>
                <a:schemeClr val="dk1"/>
              </a:solidFill>
              <a:latin typeface="Calibri"/>
              <a:ea typeface="Calibri"/>
              <a:cs typeface="Calibri"/>
              <a:sym typeface="Calibri"/>
            </a:endParaRPr>
          </a:p>
        </p:txBody>
      </p:sp>
      <p:sp>
        <p:nvSpPr>
          <p:cNvPr id="331" name="Google Shape;331;p24"/>
          <p:cNvSpPr txBox="1"/>
          <p:nvPr/>
        </p:nvSpPr>
        <p:spPr>
          <a:xfrm>
            <a:off x="10103490" y="3822589"/>
            <a:ext cx="560446"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4860</a:t>
            </a:r>
            <a:endParaRPr sz="1800">
              <a:solidFill>
                <a:schemeClr val="dk1"/>
              </a:solidFill>
              <a:latin typeface="Calibri"/>
              <a:ea typeface="Calibri"/>
              <a:cs typeface="Calibri"/>
              <a:sym typeface="Calibri"/>
            </a:endParaRPr>
          </a:p>
        </p:txBody>
      </p:sp>
      <p:sp>
        <p:nvSpPr>
          <p:cNvPr id="332" name="Google Shape;332;p24"/>
          <p:cNvSpPr txBox="1"/>
          <p:nvPr/>
        </p:nvSpPr>
        <p:spPr>
          <a:xfrm>
            <a:off x="1476198" y="3082834"/>
            <a:ext cx="5689272" cy="907941"/>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l" rtl="0">
              <a:spcBef>
                <a:spcPts val="0"/>
              </a:spcBef>
              <a:spcAft>
                <a:spcPts val="0"/>
              </a:spcAft>
              <a:buNone/>
            </a:pPr>
            <a:r>
              <a:rPr lang="es-EC" sz="1400" b="1">
                <a:solidFill>
                  <a:schemeClr val="dk1"/>
                </a:solidFill>
                <a:latin typeface="Calibri"/>
                <a:ea typeface="Calibri"/>
                <a:cs typeface="Calibri"/>
                <a:sym typeface="Calibri"/>
              </a:rPr>
              <a:t>La multiplicación da como resultado peso neto</a:t>
            </a:r>
            <a:endParaRPr/>
          </a:p>
          <a:p>
            <a:pPr marL="0" marR="0" lvl="0" indent="0" algn="l" rtl="0">
              <a:spcBef>
                <a:spcPts val="0"/>
              </a:spcBef>
              <a:spcAft>
                <a:spcPts val="0"/>
              </a:spcAft>
              <a:buNone/>
            </a:pPr>
            <a:r>
              <a:rPr lang="es-EC" sz="1400" b="1">
                <a:solidFill>
                  <a:schemeClr val="dk1"/>
                </a:solidFill>
                <a:latin typeface="Calibri"/>
                <a:ea typeface="Calibri"/>
                <a:cs typeface="Calibri"/>
                <a:sym typeface="Calibri"/>
              </a:rPr>
              <a:t>En presentación ponemos el peso del contenido de la caja (o frasco cualquiera que fuere el tipo de contenedor), y en unidades colocamos el número de cajas. </a:t>
            </a:r>
            <a:endParaRPr/>
          </a:p>
        </p:txBody>
      </p:sp>
      <p:cxnSp>
        <p:nvCxnSpPr>
          <p:cNvPr id="333" name="Google Shape;333;p24"/>
          <p:cNvCxnSpPr/>
          <p:nvPr/>
        </p:nvCxnSpPr>
        <p:spPr>
          <a:xfrm rot="10800000" flipH="1">
            <a:off x="7300513" y="3260114"/>
            <a:ext cx="890431" cy="130630"/>
          </a:xfrm>
          <a:prstGeom prst="straightConnector1">
            <a:avLst/>
          </a:prstGeom>
          <a:noFill/>
          <a:ln w="19050" cap="flat" cmpd="sng">
            <a:solidFill>
              <a:schemeClr val="dk1"/>
            </a:solidFill>
            <a:prstDash val="solid"/>
            <a:miter lim="800000"/>
            <a:headEnd type="none" w="sm" len="sm"/>
            <a:tailEnd type="triangle" w="med" len="med"/>
          </a:ln>
        </p:spPr>
      </p:cxnSp>
      <p:cxnSp>
        <p:nvCxnSpPr>
          <p:cNvPr id="334" name="Google Shape;334;p24"/>
          <p:cNvCxnSpPr/>
          <p:nvPr/>
        </p:nvCxnSpPr>
        <p:spPr>
          <a:xfrm rot="10800000" flipH="1">
            <a:off x="6414281" y="1711235"/>
            <a:ext cx="561739" cy="627017"/>
          </a:xfrm>
          <a:prstGeom prst="straightConnector1">
            <a:avLst/>
          </a:prstGeom>
          <a:noFill/>
          <a:ln w="19050" cap="flat" cmpd="sng">
            <a:solidFill>
              <a:schemeClr val="dk1"/>
            </a:solidFill>
            <a:prstDash val="solid"/>
            <a:miter lim="800000"/>
            <a:headEnd type="none" w="sm" len="sm"/>
            <a:tailEnd type="triangle" w="med" len="med"/>
          </a:ln>
        </p:spPr>
      </p:cxnSp>
      <p:sp>
        <p:nvSpPr>
          <p:cNvPr id="335" name="Google Shape;335;p24"/>
          <p:cNvSpPr txBox="1"/>
          <p:nvPr/>
        </p:nvSpPr>
        <p:spPr>
          <a:xfrm>
            <a:off x="7020587" y="1512748"/>
            <a:ext cx="3661753" cy="6001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Las categorías son 4: genética, básica, </a:t>
            </a:r>
            <a:endParaRPr/>
          </a:p>
          <a:p>
            <a:pPr marL="0" marR="0" lvl="0" indent="0" algn="l" rtl="0">
              <a:spcBef>
                <a:spcPts val="0"/>
              </a:spcBef>
              <a:spcAft>
                <a:spcPts val="0"/>
              </a:spcAft>
              <a:buNone/>
            </a:pPr>
            <a:r>
              <a:rPr lang="es-EC" sz="1800">
                <a:solidFill>
                  <a:schemeClr val="dk1"/>
                </a:solidFill>
                <a:latin typeface="Calibri"/>
                <a:ea typeface="Calibri"/>
                <a:cs typeface="Calibri"/>
                <a:sym typeface="Calibri"/>
              </a:rPr>
              <a:t>registrada y certificada</a:t>
            </a:r>
            <a:endParaRPr sz="1800">
              <a:solidFill>
                <a:schemeClr val="dk1"/>
              </a:solidFill>
              <a:latin typeface="Calibri"/>
              <a:ea typeface="Calibri"/>
              <a:cs typeface="Calibri"/>
              <a:sym typeface="Calibri"/>
            </a:endParaRPr>
          </a:p>
        </p:txBody>
      </p:sp>
      <p:cxnSp>
        <p:nvCxnSpPr>
          <p:cNvPr id="336" name="Google Shape;336;p24"/>
          <p:cNvCxnSpPr/>
          <p:nvPr/>
        </p:nvCxnSpPr>
        <p:spPr>
          <a:xfrm rot="10800000">
            <a:off x="5277738" y="1711235"/>
            <a:ext cx="130637" cy="675048"/>
          </a:xfrm>
          <a:prstGeom prst="straightConnector1">
            <a:avLst/>
          </a:prstGeom>
          <a:noFill/>
          <a:ln w="19050" cap="flat" cmpd="sng">
            <a:solidFill>
              <a:schemeClr val="dk1"/>
            </a:solidFill>
            <a:prstDash val="solid"/>
            <a:miter lim="800000"/>
            <a:headEnd type="none" w="sm" len="sm"/>
            <a:tailEnd type="triangle" w="med" len="med"/>
          </a:ln>
        </p:spPr>
      </p:cxnSp>
      <p:sp>
        <p:nvSpPr>
          <p:cNvPr id="337" name="Google Shape;337;p24"/>
          <p:cNvSpPr txBox="1"/>
          <p:nvPr/>
        </p:nvSpPr>
        <p:spPr>
          <a:xfrm>
            <a:off x="4075876" y="1351165"/>
            <a:ext cx="2139443" cy="6001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Semilla, esqueje, bulbo, planta.</a:t>
            </a:r>
            <a:endParaRPr sz="1800">
              <a:solidFill>
                <a:schemeClr val="dk1"/>
              </a:solidFill>
              <a:latin typeface="Calibri"/>
              <a:ea typeface="Calibri"/>
              <a:cs typeface="Calibri"/>
              <a:sym typeface="Calibri"/>
            </a:endParaRPr>
          </a:p>
        </p:txBody>
      </p:sp>
      <p:cxnSp>
        <p:nvCxnSpPr>
          <p:cNvPr id="338" name="Google Shape;338;p24"/>
          <p:cNvCxnSpPr/>
          <p:nvPr/>
        </p:nvCxnSpPr>
        <p:spPr>
          <a:xfrm rot="10800000">
            <a:off x="2743379" y="2034400"/>
            <a:ext cx="125306" cy="465435"/>
          </a:xfrm>
          <a:prstGeom prst="straightConnector1">
            <a:avLst/>
          </a:prstGeom>
          <a:noFill/>
          <a:ln w="19050" cap="flat" cmpd="sng">
            <a:solidFill>
              <a:schemeClr val="dk1"/>
            </a:solidFill>
            <a:prstDash val="solid"/>
            <a:miter lim="800000"/>
            <a:headEnd type="none" w="sm" len="sm"/>
            <a:tailEnd type="triangle" w="med" len="med"/>
          </a:ln>
        </p:spPr>
      </p:cxnSp>
      <p:sp>
        <p:nvSpPr>
          <p:cNvPr id="339" name="Google Shape;339;p24"/>
          <p:cNvSpPr txBox="1"/>
          <p:nvPr/>
        </p:nvSpPr>
        <p:spPr>
          <a:xfrm>
            <a:off x="1422890" y="1693785"/>
            <a:ext cx="2606770" cy="69249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l" rtl="0">
              <a:spcBef>
                <a:spcPts val="0"/>
              </a:spcBef>
              <a:spcAft>
                <a:spcPts val="0"/>
              </a:spcAft>
              <a:buNone/>
            </a:pPr>
            <a:r>
              <a:rPr lang="es-EC" sz="1400">
                <a:solidFill>
                  <a:schemeClr val="dk1"/>
                </a:solidFill>
                <a:latin typeface="Calibri"/>
                <a:ea typeface="Calibri"/>
                <a:cs typeface="Calibri"/>
                <a:sym typeface="Calibri"/>
              </a:rPr>
              <a:t>Consultar en listado de nombres científicos (se les facilitará esta información a sus correos)</a:t>
            </a:r>
            <a:endParaRPr/>
          </a:p>
        </p:txBody>
      </p:sp>
      <p:sp>
        <p:nvSpPr>
          <p:cNvPr id="340" name="Google Shape;340;p24"/>
          <p:cNvSpPr txBox="1"/>
          <p:nvPr/>
        </p:nvSpPr>
        <p:spPr>
          <a:xfrm>
            <a:off x="4911954" y="137056"/>
            <a:ext cx="3543990"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b="1">
                <a:solidFill>
                  <a:schemeClr val="dk1"/>
                </a:solidFill>
                <a:latin typeface="Calibri"/>
                <a:ea typeface="Calibri"/>
                <a:cs typeface="Calibri"/>
                <a:sym typeface="Calibri"/>
              </a:rPr>
              <a:t>Ejemplo de solicitud de importación</a:t>
            </a:r>
            <a:endParaRPr sz="1800" b="1">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5"/>
          <p:cNvPicPr preferRelativeResize="0"/>
          <p:nvPr/>
        </p:nvPicPr>
        <p:blipFill rotWithShape="1">
          <a:blip r:embed="rId3">
            <a:alphaModFix/>
          </a:blip>
          <a:srcRect/>
          <a:stretch/>
        </p:blipFill>
        <p:spPr>
          <a:xfrm rot="1065989">
            <a:off x="6698365" y="1768260"/>
            <a:ext cx="4151116" cy="4184253"/>
          </a:xfrm>
          <a:prstGeom prst="rect">
            <a:avLst/>
          </a:prstGeom>
          <a:noFill/>
          <a:ln>
            <a:noFill/>
          </a:ln>
        </p:spPr>
      </p:pic>
      <p:sp>
        <p:nvSpPr>
          <p:cNvPr id="346" name="Google Shape;346;p25"/>
          <p:cNvSpPr txBox="1"/>
          <p:nvPr/>
        </p:nvSpPr>
        <p:spPr>
          <a:xfrm>
            <a:off x="1279214" y="2151862"/>
            <a:ext cx="3593400" cy="3093900"/>
          </a:xfrm>
          <a:prstGeom prst="rect">
            <a:avLst/>
          </a:prstGeom>
          <a:noFill/>
          <a:ln>
            <a:noFill/>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 Colocar en celda de cultivar</a:t>
            </a:r>
            <a:endParaRPr/>
          </a:p>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el mismo nombre que indica </a:t>
            </a:r>
            <a:endParaRPr/>
          </a:p>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el certificado de registro de </a:t>
            </a:r>
            <a:endParaRPr/>
          </a:p>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Cultivar</a:t>
            </a:r>
            <a:endParaRPr/>
          </a:p>
          <a:p>
            <a:pPr marL="0" marR="0" lvl="0" indent="0" algn="just" rtl="0">
              <a:spcBef>
                <a:spcPts val="0"/>
              </a:spcBef>
              <a:spcAft>
                <a:spcPts val="0"/>
              </a:spcAft>
              <a:buNone/>
            </a:pPr>
            <a:endParaRPr sz="1800">
              <a:solidFill>
                <a:schemeClr val="dk1"/>
              </a:solidFill>
              <a:latin typeface="Century Gothic"/>
              <a:ea typeface="Century Gothic"/>
              <a:cs typeface="Century Gothic"/>
              <a:sym typeface="Century Gothic"/>
            </a:endParaRPr>
          </a:p>
          <a:p>
            <a:pPr marL="285750" marR="0" lvl="0" indent="-285750" algn="just" rtl="0">
              <a:spcBef>
                <a:spcPts val="0"/>
              </a:spcBef>
              <a:spcAft>
                <a:spcPts val="0"/>
              </a:spcAft>
              <a:buClr>
                <a:schemeClr val="dk1"/>
              </a:buClr>
              <a:buSzPts val="1800"/>
              <a:buFont typeface="Century Gothic"/>
              <a:buChar char="-"/>
            </a:pPr>
            <a:r>
              <a:rPr lang="es-EC" sz="1800">
                <a:solidFill>
                  <a:schemeClr val="dk1"/>
                </a:solidFill>
                <a:latin typeface="Century Gothic"/>
                <a:ea typeface="Century Gothic"/>
                <a:cs typeface="Century Gothic"/>
                <a:sym typeface="Century Gothic"/>
              </a:rPr>
              <a:t>Sugerencia: es opcional anexar el certificado de los cultivares a la solicitud, si bien no es necesario, esto agilizaría el proceso de revisión.</a:t>
            </a:r>
            <a:endParaRPr sz="1800">
              <a:solidFill>
                <a:schemeClr val="dk1"/>
              </a:solidFill>
              <a:latin typeface="Century Gothic"/>
              <a:ea typeface="Century Gothic"/>
              <a:cs typeface="Century Gothic"/>
              <a:sym typeface="Century Gothic"/>
            </a:endParaRPr>
          </a:p>
        </p:txBody>
      </p:sp>
      <p:sp>
        <p:nvSpPr>
          <p:cNvPr id="347" name="Google Shape;347;p25"/>
          <p:cNvSpPr/>
          <p:nvPr/>
        </p:nvSpPr>
        <p:spPr>
          <a:xfrm>
            <a:off x="5154614" y="1234746"/>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6" descr="Question Man Png - #traffic-club #314950 - PNG Images - PNGio"/>
          <p:cNvPicPr preferRelativeResize="0"/>
          <p:nvPr/>
        </p:nvPicPr>
        <p:blipFill rotWithShape="1">
          <a:blip r:embed="rId3">
            <a:alphaModFix/>
          </a:blip>
          <a:srcRect/>
          <a:stretch/>
        </p:blipFill>
        <p:spPr>
          <a:xfrm>
            <a:off x="4937811" y="2111443"/>
            <a:ext cx="1816445" cy="2714288"/>
          </a:xfrm>
          <a:prstGeom prst="rect">
            <a:avLst/>
          </a:prstGeom>
          <a:noFill/>
          <a:ln>
            <a:noFill/>
          </a:ln>
        </p:spPr>
      </p:pic>
      <p:sp>
        <p:nvSpPr>
          <p:cNvPr id="353" name="Google Shape;353;p26"/>
          <p:cNvSpPr/>
          <p:nvPr/>
        </p:nvSpPr>
        <p:spPr>
          <a:xfrm>
            <a:off x="3089411" y="1234746"/>
            <a:ext cx="5513246"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¿Cuáles son las categorías de semillas?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e29de4aa6f_2_29"/>
          <p:cNvSpPr/>
          <p:nvPr/>
        </p:nvSpPr>
        <p:spPr>
          <a:xfrm>
            <a:off x="2997965" y="1042385"/>
            <a:ext cx="5513100" cy="3846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¿Cuáles son las categorías de semillas?</a:t>
            </a:r>
            <a:endParaRPr/>
          </a:p>
        </p:txBody>
      </p:sp>
      <p:cxnSp>
        <p:nvCxnSpPr>
          <p:cNvPr id="359" name="Google Shape;359;ge29de4aa6f_2_29"/>
          <p:cNvCxnSpPr/>
          <p:nvPr/>
        </p:nvCxnSpPr>
        <p:spPr>
          <a:xfrm flipH="1">
            <a:off x="1881210" y="1427106"/>
            <a:ext cx="1606800" cy="1420500"/>
          </a:xfrm>
          <a:prstGeom prst="straightConnector1">
            <a:avLst/>
          </a:prstGeom>
          <a:noFill/>
          <a:ln w="9525" cap="flat" cmpd="sng">
            <a:solidFill>
              <a:schemeClr val="dk1"/>
            </a:solidFill>
            <a:prstDash val="solid"/>
            <a:miter lim="800000"/>
            <a:headEnd type="none" w="sm" len="sm"/>
            <a:tailEnd type="triangle" w="med" len="med"/>
          </a:ln>
        </p:spPr>
      </p:cxnSp>
      <p:cxnSp>
        <p:nvCxnSpPr>
          <p:cNvPr id="360" name="Google Shape;360;ge29de4aa6f_2_29"/>
          <p:cNvCxnSpPr/>
          <p:nvPr/>
        </p:nvCxnSpPr>
        <p:spPr>
          <a:xfrm>
            <a:off x="4604802" y="1427105"/>
            <a:ext cx="0" cy="2753100"/>
          </a:xfrm>
          <a:prstGeom prst="straightConnector1">
            <a:avLst/>
          </a:prstGeom>
          <a:noFill/>
          <a:ln w="9525" cap="flat" cmpd="sng">
            <a:solidFill>
              <a:schemeClr val="dk1"/>
            </a:solidFill>
            <a:prstDash val="solid"/>
            <a:miter lim="800000"/>
            <a:headEnd type="none" w="sm" len="sm"/>
            <a:tailEnd type="triangle" w="med" len="med"/>
          </a:ln>
        </p:spPr>
      </p:cxnSp>
      <p:cxnSp>
        <p:nvCxnSpPr>
          <p:cNvPr id="361" name="Google Shape;361;ge29de4aa6f_2_29"/>
          <p:cNvCxnSpPr/>
          <p:nvPr/>
        </p:nvCxnSpPr>
        <p:spPr>
          <a:xfrm>
            <a:off x="6875709" y="1433086"/>
            <a:ext cx="0" cy="1420500"/>
          </a:xfrm>
          <a:prstGeom prst="straightConnector1">
            <a:avLst/>
          </a:prstGeom>
          <a:noFill/>
          <a:ln w="9525" cap="flat" cmpd="sng">
            <a:solidFill>
              <a:schemeClr val="dk1"/>
            </a:solidFill>
            <a:prstDash val="solid"/>
            <a:miter lim="800000"/>
            <a:headEnd type="none" w="sm" len="sm"/>
            <a:tailEnd type="triangle" w="med" len="med"/>
          </a:ln>
        </p:spPr>
      </p:cxnSp>
      <p:cxnSp>
        <p:nvCxnSpPr>
          <p:cNvPr id="362" name="Google Shape;362;ge29de4aa6f_2_29"/>
          <p:cNvCxnSpPr/>
          <p:nvPr/>
        </p:nvCxnSpPr>
        <p:spPr>
          <a:xfrm>
            <a:off x="8513234" y="1433086"/>
            <a:ext cx="1750200" cy="1297200"/>
          </a:xfrm>
          <a:prstGeom prst="straightConnector1">
            <a:avLst/>
          </a:prstGeom>
          <a:noFill/>
          <a:ln w="9525" cap="flat" cmpd="sng">
            <a:solidFill>
              <a:schemeClr val="dk1"/>
            </a:solidFill>
            <a:prstDash val="solid"/>
            <a:miter lim="800000"/>
            <a:headEnd type="none" w="sm" len="sm"/>
            <a:tailEnd type="triangle" w="med" len="med"/>
          </a:ln>
        </p:spPr>
      </p:cxnSp>
      <p:sp>
        <p:nvSpPr>
          <p:cNvPr id="363" name="Google Shape;363;ge29de4aa6f_2_29"/>
          <p:cNvSpPr/>
          <p:nvPr/>
        </p:nvSpPr>
        <p:spPr>
          <a:xfrm>
            <a:off x="444867" y="2853684"/>
            <a:ext cx="3530400" cy="784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Genética o Fitomejorada</a:t>
            </a:r>
            <a:endParaRPr/>
          </a:p>
          <a:p>
            <a:pPr marL="0" marR="0" lvl="0" indent="0" algn="ctr" rtl="0">
              <a:spcBef>
                <a:spcPts val="0"/>
              </a:spcBef>
              <a:spcAft>
                <a:spcPts val="0"/>
              </a:spcAft>
              <a:buNone/>
            </a:pPr>
            <a:r>
              <a:rPr lang="es-EC" sz="1600">
                <a:solidFill>
                  <a:schemeClr val="dk1"/>
                </a:solidFill>
                <a:latin typeface="Century Gothic"/>
                <a:ea typeface="Century Gothic"/>
                <a:cs typeface="Century Gothic"/>
                <a:sym typeface="Century Gothic"/>
              </a:rPr>
              <a:t>Primera generación obtenida del mejoramiento vegetal</a:t>
            </a:r>
            <a:endParaRPr/>
          </a:p>
        </p:txBody>
      </p:sp>
      <p:sp>
        <p:nvSpPr>
          <p:cNvPr id="364" name="Google Shape;364;ge29de4aa6f_2_29"/>
          <p:cNvSpPr/>
          <p:nvPr/>
        </p:nvSpPr>
        <p:spPr>
          <a:xfrm>
            <a:off x="2839671" y="4186096"/>
            <a:ext cx="3530400" cy="7848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Básica:</a:t>
            </a:r>
            <a:endParaRPr/>
          </a:p>
          <a:p>
            <a:pPr marL="0" marR="0" lvl="0" indent="0" algn="ctr" rtl="0">
              <a:spcBef>
                <a:spcPts val="0"/>
              </a:spcBef>
              <a:spcAft>
                <a:spcPts val="0"/>
              </a:spcAft>
              <a:buNone/>
            </a:pPr>
            <a:r>
              <a:rPr lang="es-EC" sz="1600">
                <a:solidFill>
                  <a:schemeClr val="dk1"/>
                </a:solidFill>
                <a:latin typeface="Century Gothic"/>
                <a:ea typeface="Century Gothic"/>
                <a:cs typeface="Century Gothic"/>
                <a:sym typeface="Century Gothic"/>
              </a:rPr>
              <a:t>Obtenida a partir de la semilla genética o fitomejorada</a:t>
            </a:r>
            <a:endParaRPr sz="1600">
              <a:solidFill>
                <a:schemeClr val="dk1"/>
              </a:solidFill>
              <a:latin typeface="Century Gothic"/>
              <a:ea typeface="Century Gothic"/>
              <a:cs typeface="Century Gothic"/>
              <a:sym typeface="Century Gothic"/>
            </a:endParaRPr>
          </a:p>
        </p:txBody>
      </p:sp>
      <p:sp>
        <p:nvSpPr>
          <p:cNvPr id="365" name="Google Shape;365;ge29de4aa6f_2_29"/>
          <p:cNvSpPr/>
          <p:nvPr/>
        </p:nvSpPr>
        <p:spPr>
          <a:xfrm>
            <a:off x="5110579" y="2859665"/>
            <a:ext cx="3530400" cy="1031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Registrada:</a:t>
            </a:r>
            <a:endParaRPr/>
          </a:p>
          <a:p>
            <a:pPr marL="0" marR="0" lvl="0" indent="0" algn="ctr" rtl="0">
              <a:spcBef>
                <a:spcPts val="0"/>
              </a:spcBef>
              <a:spcAft>
                <a:spcPts val="0"/>
              </a:spcAft>
              <a:buNone/>
            </a:pPr>
            <a:r>
              <a:rPr lang="es-EC" sz="1600">
                <a:solidFill>
                  <a:schemeClr val="dk1"/>
                </a:solidFill>
                <a:latin typeface="Century Gothic"/>
                <a:ea typeface="Century Gothic"/>
                <a:cs typeface="Century Gothic"/>
                <a:sym typeface="Century Gothic"/>
              </a:rPr>
              <a:t>Obtenida a partir de la semilla básica que ha sido sometida al proceso de certificación. </a:t>
            </a:r>
            <a:endParaRPr/>
          </a:p>
        </p:txBody>
      </p:sp>
      <p:sp>
        <p:nvSpPr>
          <p:cNvPr id="366" name="Google Shape;366;ge29de4aa6f_2_29"/>
          <p:cNvSpPr/>
          <p:nvPr/>
        </p:nvSpPr>
        <p:spPr>
          <a:xfrm>
            <a:off x="8923005" y="2838606"/>
            <a:ext cx="2716800" cy="12774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Certificada:</a:t>
            </a:r>
            <a:endParaRPr/>
          </a:p>
          <a:p>
            <a:pPr marL="0" marR="0" lvl="0" indent="0" algn="ctr" rtl="0">
              <a:spcBef>
                <a:spcPts val="0"/>
              </a:spcBef>
              <a:spcAft>
                <a:spcPts val="0"/>
              </a:spcAft>
              <a:buNone/>
            </a:pPr>
            <a:r>
              <a:rPr lang="es-EC" sz="1600">
                <a:solidFill>
                  <a:schemeClr val="dk1"/>
                </a:solidFill>
                <a:latin typeface="Century Gothic"/>
                <a:ea typeface="Century Gothic"/>
                <a:cs typeface="Century Gothic"/>
                <a:sym typeface="Century Gothic"/>
              </a:rPr>
              <a:t>Obtenida a partir de la semilla básica o registrada, sometida al proceso de certificación.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ge29de4aa6f_2_24" descr="Question Man Png - #traffic-club #314950 - PNG Images - PNGio"/>
          <p:cNvPicPr preferRelativeResize="0"/>
          <p:nvPr/>
        </p:nvPicPr>
        <p:blipFill rotWithShape="1">
          <a:blip r:embed="rId3">
            <a:alphaModFix/>
          </a:blip>
          <a:srcRect/>
          <a:stretch/>
        </p:blipFill>
        <p:spPr>
          <a:xfrm flipH="1">
            <a:off x="4775081" y="1942668"/>
            <a:ext cx="1816328" cy="2714288"/>
          </a:xfrm>
          <a:prstGeom prst="rect">
            <a:avLst/>
          </a:prstGeom>
          <a:noFill/>
          <a:ln>
            <a:noFill/>
          </a:ln>
        </p:spPr>
      </p:pic>
      <p:sp>
        <p:nvSpPr>
          <p:cNvPr id="372" name="Google Shape;372;ge29de4aa6f_2_24"/>
          <p:cNvSpPr/>
          <p:nvPr/>
        </p:nvSpPr>
        <p:spPr>
          <a:xfrm>
            <a:off x="3089411" y="1234746"/>
            <a:ext cx="5513100" cy="3846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¿Y los tipos de semillas?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11" name="Google Shape;111;p3"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12" name="Google Shape;112;p3"/>
          <p:cNvSpPr/>
          <p:nvPr/>
        </p:nvSpPr>
        <p:spPr>
          <a:xfrm>
            <a:off x="3121273" y="466650"/>
            <a:ext cx="5912837"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REQUISITOS DE PRODUCTORES DE SEMILLAS</a:t>
            </a:r>
            <a:endParaRPr sz="2200" b="1">
              <a:solidFill>
                <a:schemeClr val="lt1"/>
              </a:solidFill>
              <a:latin typeface="Century Gothic"/>
              <a:ea typeface="Century Gothic"/>
              <a:cs typeface="Century Gothic"/>
              <a:sym typeface="Century Gothic"/>
            </a:endParaRPr>
          </a:p>
        </p:txBody>
      </p:sp>
      <p:sp>
        <p:nvSpPr>
          <p:cNvPr id="113" name="Google Shape;113;p3"/>
          <p:cNvSpPr txBox="1"/>
          <p:nvPr/>
        </p:nvSpPr>
        <p:spPr>
          <a:xfrm>
            <a:off x="1341120" y="1098705"/>
            <a:ext cx="10265664" cy="47705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b="1">
                <a:solidFill>
                  <a:schemeClr val="dk1"/>
                </a:solidFill>
                <a:latin typeface="Calibri"/>
                <a:ea typeface="Calibri"/>
                <a:cs typeface="Calibri"/>
                <a:sym typeface="Calibri"/>
              </a:rPr>
              <a:t>Estos deberán ser  ingresados a través de las Direcciones Distritales de cada Provincia por ventanilla única:</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Presentar la solicitud dirigida al Director Distrital Agropecuaria de su Provincia, donde describa el nombre, dirección, email, teléfono.</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Copia de RUC</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Lugar de operaciones – información agroecológica de la zona de producción de las semillas.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Lista de especies y clase de semilla a producir</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Informe técnico de la autoridad competente sobre la inspección y verificación de las instalaciones disponibles (propias o alquiladas) y equipos para el procesamiento y almacenamiento para calificarse como productor de semillas, donde consten los check list de verificación;</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Contar con personal técnico especializado que garanticen el cumplimiento de los estándares de calidad (anexar hoja de vida de la persona a cargo de personal)</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Logotipo con el que se va a comercializar la semilla.</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Pago de tasa de 25,00 de la inspección e informe técnico de plantas de beneficio para calificación como productor de semillas.</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s-EC"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7"/>
          <p:cNvSpPr/>
          <p:nvPr/>
        </p:nvSpPr>
        <p:spPr>
          <a:xfrm>
            <a:off x="2997965" y="1042385"/>
            <a:ext cx="5513246"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¿Cuáles son los tipos de semillas?</a:t>
            </a:r>
            <a:endParaRPr/>
          </a:p>
        </p:txBody>
      </p:sp>
      <p:cxnSp>
        <p:nvCxnSpPr>
          <p:cNvPr id="378" name="Google Shape;378;p27"/>
          <p:cNvCxnSpPr/>
          <p:nvPr/>
        </p:nvCxnSpPr>
        <p:spPr>
          <a:xfrm flipH="1">
            <a:off x="1881174" y="1427106"/>
            <a:ext cx="1606836" cy="1420598"/>
          </a:xfrm>
          <a:prstGeom prst="straightConnector1">
            <a:avLst/>
          </a:prstGeom>
          <a:noFill/>
          <a:ln w="9525" cap="flat" cmpd="sng">
            <a:solidFill>
              <a:schemeClr val="dk1"/>
            </a:solidFill>
            <a:prstDash val="solid"/>
            <a:miter lim="800000"/>
            <a:headEnd type="none" w="sm" len="sm"/>
            <a:tailEnd type="triangle" w="med" len="med"/>
          </a:ln>
        </p:spPr>
      </p:cxnSp>
      <p:cxnSp>
        <p:nvCxnSpPr>
          <p:cNvPr id="379" name="Google Shape;379;p27"/>
          <p:cNvCxnSpPr/>
          <p:nvPr/>
        </p:nvCxnSpPr>
        <p:spPr>
          <a:xfrm flipH="1">
            <a:off x="4342002" y="1427105"/>
            <a:ext cx="262800" cy="1610700"/>
          </a:xfrm>
          <a:prstGeom prst="straightConnector1">
            <a:avLst/>
          </a:prstGeom>
          <a:noFill/>
          <a:ln w="9525" cap="flat" cmpd="sng">
            <a:solidFill>
              <a:schemeClr val="dk1"/>
            </a:solidFill>
            <a:prstDash val="solid"/>
            <a:miter lim="800000"/>
            <a:headEnd type="none" w="sm" len="sm"/>
            <a:tailEnd type="triangle" w="med" len="med"/>
          </a:ln>
        </p:spPr>
      </p:cxnSp>
      <p:cxnSp>
        <p:nvCxnSpPr>
          <p:cNvPr id="380" name="Google Shape;380;p27"/>
          <p:cNvCxnSpPr/>
          <p:nvPr/>
        </p:nvCxnSpPr>
        <p:spPr>
          <a:xfrm>
            <a:off x="5817109" y="1371361"/>
            <a:ext cx="0" cy="1420500"/>
          </a:xfrm>
          <a:prstGeom prst="straightConnector1">
            <a:avLst/>
          </a:prstGeom>
          <a:noFill/>
          <a:ln w="9525" cap="flat" cmpd="sng">
            <a:solidFill>
              <a:schemeClr val="dk1"/>
            </a:solidFill>
            <a:prstDash val="solid"/>
            <a:miter lim="800000"/>
            <a:headEnd type="none" w="sm" len="sm"/>
            <a:tailEnd type="triangle" w="med" len="med"/>
          </a:ln>
        </p:spPr>
      </p:cxnSp>
      <p:cxnSp>
        <p:nvCxnSpPr>
          <p:cNvPr id="381" name="Google Shape;381;p27"/>
          <p:cNvCxnSpPr>
            <a:endCxn id="382" idx="0"/>
          </p:cNvCxnSpPr>
          <p:nvPr/>
        </p:nvCxnSpPr>
        <p:spPr>
          <a:xfrm>
            <a:off x="8513100" y="1433025"/>
            <a:ext cx="1655700" cy="1472100"/>
          </a:xfrm>
          <a:prstGeom prst="straightConnector1">
            <a:avLst/>
          </a:prstGeom>
          <a:noFill/>
          <a:ln w="9525" cap="flat" cmpd="sng">
            <a:solidFill>
              <a:schemeClr val="dk1"/>
            </a:solidFill>
            <a:prstDash val="solid"/>
            <a:miter lim="800000"/>
            <a:headEnd type="none" w="sm" len="sm"/>
            <a:tailEnd type="triangle" w="med" len="med"/>
          </a:ln>
        </p:spPr>
      </p:cxnSp>
      <p:sp>
        <p:nvSpPr>
          <p:cNvPr id="383" name="Google Shape;383;p27"/>
          <p:cNvSpPr/>
          <p:nvPr/>
        </p:nvSpPr>
        <p:spPr>
          <a:xfrm>
            <a:off x="864075" y="2859675"/>
            <a:ext cx="2133900" cy="3846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Semilla botánica</a:t>
            </a:r>
            <a:endParaRPr sz="16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16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384" name="Google Shape;384;p27"/>
          <p:cNvSpPr/>
          <p:nvPr/>
        </p:nvSpPr>
        <p:spPr>
          <a:xfrm>
            <a:off x="3421963" y="3037800"/>
            <a:ext cx="1364100" cy="293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esquejes</a:t>
            </a:r>
            <a:endParaRPr/>
          </a:p>
          <a:p>
            <a:pPr marL="0" marR="0" lvl="0" indent="0" algn="ctr" rtl="0">
              <a:spcBef>
                <a:spcPts val="0"/>
              </a:spcBef>
              <a:spcAft>
                <a:spcPts val="0"/>
              </a:spcAft>
              <a:buNone/>
            </a:pPr>
            <a:endParaRPr sz="1600">
              <a:solidFill>
                <a:schemeClr val="dk1"/>
              </a:solidFill>
              <a:latin typeface="Century Gothic"/>
              <a:ea typeface="Century Gothic"/>
              <a:cs typeface="Century Gothic"/>
              <a:sym typeface="Century Gothic"/>
            </a:endParaRPr>
          </a:p>
        </p:txBody>
      </p:sp>
      <p:sp>
        <p:nvSpPr>
          <p:cNvPr id="385" name="Google Shape;385;p27"/>
          <p:cNvSpPr/>
          <p:nvPr/>
        </p:nvSpPr>
        <p:spPr>
          <a:xfrm>
            <a:off x="5210050" y="2791856"/>
            <a:ext cx="1214100" cy="293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estacas</a:t>
            </a:r>
            <a:endParaRPr/>
          </a:p>
          <a:p>
            <a:pPr marL="0" marR="0" lvl="0" indent="0" algn="l" rtl="0">
              <a:spcBef>
                <a:spcPts val="0"/>
              </a:spcBef>
              <a:spcAft>
                <a:spcPts val="0"/>
              </a:spcAft>
              <a:buNone/>
            </a:pPr>
            <a:endParaRPr/>
          </a:p>
        </p:txBody>
      </p:sp>
      <p:sp>
        <p:nvSpPr>
          <p:cNvPr id="382" name="Google Shape;382;p27"/>
          <p:cNvSpPr/>
          <p:nvPr/>
        </p:nvSpPr>
        <p:spPr>
          <a:xfrm>
            <a:off x="9521400" y="2905125"/>
            <a:ext cx="1294800" cy="2937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injertos</a:t>
            </a:r>
            <a:endParaRPr/>
          </a:p>
          <a:p>
            <a:pPr marL="0" marR="0" lvl="0" indent="0" algn="ctr" rtl="0">
              <a:spcBef>
                <a:spcPts val="0"/>
              </a:spcBef>
              <a:spcAft>
                <a:spcPts val="0"/>
              </a:spcAft>
              <a:buNone/>
            </a:pPr>
            <a:endParaRPr/>
          </a:p>
        </p:txBody>
      </p:sp>
      <p:cxnSp>
        <p:nvCxnSpPr>
          <p:cNvPr id="386" name="Google Shape;386;p27"/>
          <p:cNvCxnSpPr/>
          <p:nvPr/>
        </p:nvCxnSpPr>
        <p:spPr>
          <a:xfrm>
            <a:off x="7473075" y="1427199"/>
            <a:ext cx="474300" cy="1472400"/>
          </a:xfrm>
          <a:prstGeom prst="straightConnector1">
            <a:avLst/>
          </a:prstGeom>
          <a:noFill/>
          <a:ln w="9525" cap="flat" cmpd="sng">
            <a:solidFill>
              <a:schemeClr val="dk1"/>
            </a:solidFill>
            <a:prstDash val="solid"/>
            <a:miter lim="800000"/>
            <a:headEnd type="none" w="sm" len="sm"/>
            <a:tailEnd type="triangle" w="med" len="med"/>
          </a:ln>
        </p:spPr>
      </p:cxnSp>
      <p:sp>
        <p:nvSpPr>
          <p:cNvPr id="387" name="Google Shape;387;p27"/>
          <p:cNvSpPr/>
          <p:nvPr/>
        </p:nvSpPr>
        <p:spPr>
          <a:xfrm>
            <a:off x="7365725" y="2899699"/>
            <a:ext cx="1214100" cy="5523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noAutofit/>
          </a:bodyPr>
          <a:lstStyle/>
          <a:p>
            <a:pPr marL="0" marR="0" lvl="0" indent="0" algn="ctr" rtl="0">
              <a:spcBef>
                <a:spcPts val="0"/>
              </a:spcBef>
              <a:spcAft>
                <a:spcPts val="0"/>
              </a:spcAft>
              <a:buNone/>
            </a:pPr>
            <a:r>
              <a:rPr lang="es-EC" sz="1600" b="1">
                <a:solidFill>
                  <a:schemeClr val="dk1"/>
                </a:solidFill>
                <a:latin typeface="Century Gothic"/>
                <a:ea typeface="Century Gothic"/>
                <a:cs typeface="Century Gothic"/>
                <a:sym typeface="Century Gothic"/>
              </a:rPr>
              <a:t>planta in vitro</a:t>
            </a:r>
            <a:endParaRPr/>
          </a:p>
          <a:p>
            <a:pPr marL="0" marR="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28"/>
          <p:cNvPicPr preferRelativeResize="0"/>
          <p:nvPr/>
        </p:nvPicPr>
        <p:blipFill rotWithShape="1">
          <a:blip r:embed="rId3">
            <a:alphaModFix/>
          </a:blip>
          <a:srcRect/>
          <a:stretch/>
        </p:blipFill>
        <p:spPr>
          <a:xfrm>
            <a:off x="889363" y="1288529"/>
            <a:ext cx="10521387" cy="3701483"/>
          </a:xfrm>
          <a:prstGeom prst="rect">
            <a:avLst/>
          </a:prstGeom>
          <a:noFill/>
          <a:ln>
            <a:noFill/>
          </a:ln>
        </p:spPr>
      </p:pic>
      <p:sp>
        <p:nvSpPr>
          <p:cNvPr id="393" name="Google Shape;393;p28"/>
          <p:cNvSpPr txBox="1"/>
          <p:nvPr/>
        </p:nvSpPr>
        <p:spPr>
          <a:xfrm>
            <a:off x="4911954" y="137056"/>
            <a:ext cx="3543990"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b="1">
                <a:solidFill>
                  <a:schemeClr val="dk1"/>
                </a:solidFill>
                <a:latin typeface="Calibri"/>
                <a:ea typeface="Calibri"/>
                <a:cs typeface="Calibri"/>
                <a:sym typeface="Calibri"/>
              </a:rPr>
              <a:t>Ejemplo de solicitud de importación</a:t>
            </a:r>
            <a:endParaRPr sz="1800" b="1">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9"/>
          <p:cNvSpPr txBox="1"/>
          <p:nvPr/>
        </p:nvSpPr>
        <p:spPr>
          <a:xfrm>
            <a:off x="211152" y="1772582"/>
            <a:ext cx="3342222"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EJEMPLO DE FACTURA PROFORMA</a:t>
            </a:r>
            <a:endParaRPr/>
          </a:p>
        </p:txBody>
      </p:sp>
      <p:pic>
        <p:nvPicPr>
          <p:cNvPr id="399" name="Google Shape;399;p29"/>
          <p:cNvPicPr preferRelativeResize="0"/>
          <p:nvPr/>
        </p:nvPicPr>
        <p:blipFill rotWithShape="1">
          <a:blip r:embed="rId3">
            <a:alphaModFix/>
          </a:blip>
          <a:srcRect/>
          <a:stretch/>
        </p:blipFill>
        <p:spPr>
          <a:xfrm>
            <a:off x="4762501" y="160297"/>
            <a:ext cx="6529388" cy="598809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30"/>
          <p:cNvPicPr preferRelativeResize="0"/>
          <p:nvPr/>
        </p:nvPicPr>
        <p:blipFill rotWithShape="1">
          <a:blip r:embed="rId3">
            <a:alphaModFix/>
          </a:blip>
          <a:srcRect/>
          <a:stretch/>
        </p:blipFill>
        <p:spPr>
          <a:xfrm>
            <a:off x="636663" y="1697150"/>
            <a:ext cx="11095580" cy="3070793"/>
          </a:xfrm>
          <a:prstGeom prst="rect">
            <a:avLst/>
          </a:prstGeom>
          <a:noFill/>
          <a:ln>
            <a:noFill/>
          </a:ln>
        </p:spPr>
      </p:pic>
      <p:sp>
        <p:nvSpPr>
          <p:cNvPr id="405" name="Google Shape;405;p30"/>
          <p:cNvSpPr txBox="1"/>
          <p:nvPr/>
        </p:nvSpPr>
        <p:spPr>
          <a:xfrm>
            <a:off x="1045096" y="1110343"/>
            <a:ext cx="4024601" cy="553998"/>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3300" b="1">
                <a:solidFill>
                  <a:schemeClr val="dk1"/>
                </a:solidFill>
                <a:latin typeface="Calibri"/>
                <a:ea typeface="Calibri"/>
                <a:cs typeface="Calibri"/>
                <a:sym typeface="Calibri"/>
              </a:rPr>
              <a:t>ERRORES FRECUENTES</a:t>
            </a:r>
            <a:endParaRPr/>
          </a:p>
        </p:txBody>
      </p:sp>
      <p:cxnSp>
        <p:nvCxnSpPr>
          <p:cNvPr id="406" name="Google Shape;406;p30"/>
          <p:cNvCxnSpPr/>
          <p:nvPr/>
        </p:nvCxnSpPr>
        <p:spPr>
          <a:xfrm>
            <a:off x="10111310" y="1110343"/>
            <a:ext cx="13064" cy="862149"/>
          </a:xfrm>
          <a:prstGeom prst="straightConnector1">
            <a:avLst/>
          </a:prstGeom>
          <a:noFill/>
          <a:ln w="19050" cap="flat" cmpd="sng">
            <a:solidFill>
              <a:schemeClr val="dk1"/>
            </a:solidFill>
            <a:prstDash val="solid"/>
            <a:miter lim="800000"/>
            <a:headEnd type="none" w="sm" len="sm"/>
            <a:tailEnd type="triangle" w="med" len="med"/>
          </a:ln>
        </p:spPr>
      </p:cxnSp>
      <p:sp>
        <p:nvSpPr>
          <p:cNvPr id="407" name="Google Shape;407;p30"/>
          <p:cNvSpPr txBox="1"/>
          <p:nvPr/>
        </p:nvSpPr>
        <p:spPr>
          <a:xfrm>
            <a:off x="8700430" y="655357"/>
            <a:ext cx="2560483" cy="323166"/>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No coincide multiplicación</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1"/>
          <p:cNvPicPr preferRelativeResize="0"/>
          <p:nvPr/>
        </p:nvPicPr>
        <p:blipFill rotWithShape="1">
          <a:blip r:embed="rId3">
            <a:alphaModFix/>
          </a:blip>
          <a:srcRect/>
          <a:stretch/>
        </p:blipFill>
        <p:spPr>
          <a:xfrm>
            <a:off x="199878" y="2008098"/>
            <a:ext cx="11992122" cy="1923822"/>
          </a:xfrm>
          <a:prstGeom prst="rect">
            <a:avLst/>
          </a:prstGeom>
          <a:noFill/>
          <a:ln>
            <a:noFill/>
          </a:ln>
        </p:spPr>
      </p:pic>
      <p:sp>
        <p:nvSpPr>
          <p:cNvPr id="413" name="Google Shape;413;p31"/>
          <p:cNvSpPr txBox="1"/>
          <p:nvPr/>
        </p:nvSpPr>
        <p:spPr>
          <a:xfrm>
            <a:off x="1045096" y="1110343"/>
            <a:ext cx="4024601" cy="553998"/>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3300" b="1">
                <a:solidFill>
                  <a:schemeClr val="dk1"/>
                </a:solidFill>
                <a:latin typeface="Calibri"/>
                <a:ea typeface="Calibri"/>
                <a:cs typeface="Calibri"/>
                <a:sym typeface="Calibri"/>
              </a:rPr>
              <a:t>ERRORES FRECUENTES</a:t>
            </a:r>
            <a:endParaRPr/>
          </a:p>
        </p:txBody>
      </p:sp>
      <p:sp>
        <p:nvSpPr>
          <p:cNvPr id="414" name="Google Shape;414;p31"/>
          <p:cNvSpPr txBox="1"/>
          <p:nvPr/>
        </p:nvSpPr>
        <p:spPr>
          <a:xfrm>
            <a:off x="5539012" y="1236055"/>
            <a:ext cx="4620412" cy="600165"/>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1800">
                <a:solidFill>
                  <a:schemeClr val="dk1"/>
                </a:solidFill>
                <a:latin typeface="Calibri"/>
                <a:ea typeface="Calibri"/>
                <a:cs typeface="Calibri"/>
                <a:sym typeface="Calibri"/>
              </a:rPr>
              <a:t>In vitro no es una categoría de semillas</a:t>
            </a:r>
            <a:endParaRPr/>
          </a:p>
          <a:p>
            <a:pPr marL="0" marR="0" lvl="0" indent="0" algn="l" rtl="0">
              <a:spcBef>
                <a:spcPts val="0"/>
              </a:spcBef>
              <a:spcAft>
                <a:spcPts val="0"/>
              </a:spcAft>
              <a:buNone/>
            </a:pPr>
            <a:r>
              <a:rPr lang="es-EC" sz="1800">
                <a:solidFill>
                  <a:schemeClr val="dk1"/>
                </a:solidFill>
                <a:latin typeface="Calibri"/>
                <a:ea typeface="Calibri"/>
                <a:cs typeface="Calibri"/>
                <a:sym typeface="Calibri"/>
              </a:rPr>
              <a:t>Las categorías son: básica, registrada, certificada</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419" name="Google Shape;419;p32"/>
          <p:cNvPicPr preferRelativeResize="0"/>
          <p:nvPr/>
        </p:nvPicPr>
        <p:blipFill rotWithShape="1">
          <a:blip r:embed="rId3">
            <a:alphaModFix/>
          </a:blip>
          <a:srcRect/>
          <a:stretch/>
        </p:blipFill>
        <p:spPr>
          <a:xfrm>
            <a:off x="105662" y="2065360"/>
            <a:ext cx="12086338" cy="3470937"/>
          </a:xfrm>
          <a:prstGeom prst="rect">
            <a:avLst/>
          </a:prstGeom>
          <a:noFill/>
          <a:ln>
            <a:noFill/>
          </a:ln>
        </p:spPr>
      </p:pic>
      <p:sp>
        <p:nvSpPr>
          <p:cNvPr id="420" name="Google Shape;420;p32"/>
          <p:cNvSpPr txBox="1"/>
          <p:nvPr/>
        </p:nvSpPr>
        <p:spPr>
          <a:xfrm>
            <a:off x="1045096" y="1110343"/>
            <a:ext cx="4024601" cy="553998"/>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3300" b="1">
                <a:solidFill>
                  <a:schemeClr val="dk1"/>
                </a:solidFill>
                <a:latin typeface="Calibri"/>
                <a:ea typeface="Calibri"/>
                <a:cs typeface="Calibri"/>
                <a:sym typeface="Calibri"/>
              </a:rPr>
              <a:t>ERRORES FRECUENTES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5"/>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427" name="Google Shape;427;p35" descr="Mesa de trabajo 34.png"/>
          <p:cNvPicPr preferRelativeResize="0"/>
          <p:nvPr/>
        </p:nvPicPr>
        <p:blipFill rotWithShape="1">
          <a:blip r:embed="rId3">
            <a:alphaModFix/>
          </a:blip>
          <a:srcRect t="1602" r="95331" b="87181"/>
          <a:stretch/>
        </p:blipFill>
        <p:spPr>
          <a:xfrm>
            <a:off x="-12212" y="146532"/>
            <a:ext cx="569023" cy="769293"/>
          </a:xfrm>
          <a:prstGeom prst="rect">
            <a:avLst/>
          </a:prstGeom>
          <a:noFill/>
          <a:ln>
            <a:noFill/>
          </a:ln>
        </p:spPr>
      </p:pic>
      <p:sp>
        <p:nvSpPr>
          <p:cNvPr id="428" name="Google Shape;428;p35"/>
          <p:cNvSpPr/>
          <p:nvPr/>
        </p:nvSpPr>
        <p:spPr>
          <a:xfrm>
            <a:off x="3030557" y="531178"/>
            <a:ext cx="5938661" cy="46166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400" b="1" cap="none">
                <a:solidFill>
                  <a:schemeClr val="lt1"/>
                </a:solidFill>
                <a:latin typeface="Century Gothic"/>
                <a:ea typeface="Century Gothic"/>
                <a:cs typeface="Century Gothic"/>
                <a:sym typeface="Century Gothic"/>
              </a:rPr>
              <a:t>¿Cuál es el siguiente paso?</a:t>
            </a:r>
            <a:endParaRPr sz="2400" b="1" cap="none">
              <a:solidFill>
                <a:schemeClr val="lt1"/>
              </a:solidFill>
              <a:latin typeface="Century Gothic"/>
              <a:ea typeface="Century Gothic"/>
              <a:cs typeface="Century Gothic"/>
              <a:sym typeface="Century Gothic"/>
            </a:endParaRPr>
          </a:p>
        </p:txBody>
      </p:sp>
      <p:pic>
        <p:nvPicPr>
          <p:cNvPr id="429" name="Google Shape;429;p35" descr="Download Questions Question Guy Hd Photos Clipart PNG Free | FreePngClipart"/>
          <p:cNvPicPr preferRelativeResize="0"/>
          <p:nvPr/>
        </p:nvPicPr>
        <p:blipFill rotWithShape="1">
          <a:blip r:embed="rId4">
            <a:alphaModFix/>
          </a:blip>
          <a:srcRect/>
          <a:stretch/>
        </p:blipFill>
        <p:spPr>
          <a:xfrm>
            <a:off x="4475027" y="1866899"/>
            <a:ext cx="3049723" cy="337248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6"/>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436" name="Google Shape;436;p36" descr="Mesa de trabajo 34.png"/>
          <p:cNvPicPr preferRelativeResize="0"/>
          <p:nvPr/>
        </p:nvPicPr>
        <p:blipFill rotWithShape="1">
          <a:blip r:embed="rId3">
            <a:alphaModFix/>
          </a:blip>
          <a:srcRect t="1602" r="95331" b="87181"/>
          <a:stretch/>
        </p:blipFill>
        <p:spPr>
          <a:xfrm>
            <a:off x="-12212" y="146532"/>
            <a:ext cx="569023" cy="769293"/>
          </a:xfrm>
          <a:prstGeom prst="rect">
            <a:avLst/>
          </a:prstGeom>
          <a:noFill/>
          <a:ln>
            <a:noFill/>
          </a:ln>
        </p:spPr>
      </p:pic>
      <p:sp>
        <p:nvSpPr>
          <p:cNvPr id="437" name="Google Shape;437;p36"/>
          <p:cNvSpPr/>
          <p:nvPr/>
        </p:nvSpPr>
        <p:spPr>
          <a:xfrm>
            <a:off x="4101222" y="990937"/>
            <a:ext cx="3768980" cy="46166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400" b="1">
                <a:solidFill>
                  <a:schemeClr val="lt1"/>
                </a:solidFill>
                <a:latin typeface="Century Gothic"/>
                <a:ea typeface="Century Gothic"/>
                <a:cs typeface="Century Gothic"/>
                <a:sym typeface="Century Gothic"/>
              </a:rPr>
              <a:t>PERMISO FITOSANITARIO</a:t>
            </a:r>
            <a:endParaRPr sz="2400" b="1" cap="none">
              <a:solidFill>
                <a:schemeClr val="lt1"/>
              </a:solidFill>
              <a:latin typeface="Century Gothic"/>
              <a:ea typeface="Century Gothic"/>
              <a:cs typeface="Century Gothic"/>
              <a:sym typeface="Century Gothic"/>
            </a:endParaRPr>
          </a:p>
        </p:txBody>
      </p:sp>
      <p:sp>
        <p:nvSpPr>
          <p:cNvPr id="438" name="Google Shape;438;p36"/>
          <p:cNvSpPr/>
          <p:nvPr/>
        </p:nvSpPr>
        <p:spPr>
          <a:xfrm>
            <a:off x="1826086" y="2283550"/>
            <a:ext cx="8319251"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1800">
                <a:solidFill>
                  <a:schemeClr val="dk1"/>
                </a:solidFill>
                <a:latin typeface="Century Gothic"/>
                <a:ea typeface="Century Gothic"/>
                <a:cs typeface="Century Gothic"/>
                <a:sym typeface="Century Gothic"/>
              </a:rPr>
              <a:t>La autorización de importación emitida por la Autoridad Agraria Nacional será el documento habilitante para iniciar el trámite del Permiso Fitosanitario de Importación –PFI con la Agencia de Regulación y Control Fito y Zoosanitario¨ Agrocalidad</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3"/>
          <p:cNvSpPr/>
          <p:nvPr/>
        </p:nvSpPr>
        <p:spPr>
          <a:xfrm>
            <a:off x="1918450" y="229130"/>
            <a:ext cx="8407365" cy="877163"/>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700" b="1">
                <a:solidFill>
                  <a:schemeClr val="dk1"/>
                </a:solidFill>
                <a:latin typeface="Century Gothic"/>
                <a:ea typeface="Century Gothic"/>
                <a:cs typeface="Century Gothic"/>
                <a:sym typeface="Century Gothic"/>
              </a:rPr>
              <a:t>EXPORTACIÓN</a:t>
            </a:r>
            <a:r>
              <a:rPr lang="es-EC" sz="2700">
                <a:solidFill>
                  <a:schemeClr val="dk1"/>
                </a:solidFill>
                <a:latin typeface="Century Gothic"/>
                <a:ea typeface="Century Gothic"/>
                <a:cs typeface="Century Gothic"/>
                <a:sym typeface="Century Gothic"/>
              </a:rPr>
              <a:t> DE SEMILLAS CON FINES DE PRODUCCIÓN Y COMERCIALIZACIÓN</a:t>
            </a:r>
            <a:endParaRPr sz="2700" b="1">
              <a:solidFill>
                <a:schemeClr val="dk1"/>
              </a:solidFill>
              <a:latin typeface="Century Gothic"/>
              <a:ea typeface="Century Gothic"/>
              <a:cs typeface="Century Gothic"/>
              <a:sym typeface="Century Gothic"/>
            </a:endParaRPr>
          </a:p>
        </p:txBody>
      </p:sp>
      <p:sp>
        <p:nvSpPr>
          <p:cNvPr id="444" name="Google Shape;444;p33"/>
          <p:cNvSpPr/>
          <p:nvPr/>
        </p:nvSpPr>
        <p:spPr>
          <a:xfrm>
            <a:off x="5138947" y="2085592"/>
            <a:ext cx="1966372" cy="46166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700" b="1">
                <a:solidFill>
                  <a:schemeClr val="lt1"/>
                </a:solidFill>
                <a:latin typeface="Century Gothic"/>
                <a:ea typeface="Century Gothic"/>
                <a:cs typeface="Century Gothic"/>
                <a:sym typeface="Century Gothic"/>
              </a:rPr>
              <a:t>REQUISITOS</a:t>
            </a:r>
            <a:endParaRPr/>
          </a:p>
        </p:txBody>
      </p:sp>
      <p:cxnSp>
        <p:nvCxnSpPr>
          <p:cNvPr id="445" name="Google Shape;445;p33"/>
          <p:cNvCxnSpPr/>
          <p:nvPr/>
        </p:nvCxnSpPr>
        <p:spPr>
          <a:xfrm flipH="1">
            <a:off x="3762348" y="2547257"/>
            <a:ext cx="1469580" cy="944436"/>
          </a:xfrm>
          <a:prstGeom prst="straightConnector1">
            <a:avLst/>
          </a:prstGeom>
          <a:noFill/>
          <a:ln w="9525" cap="flat" cmpd="sng">
            <a:solidFill>
              <a:schemeClr val="dk1"/>
            </a:solidFill>
            <a:prstDash val="solid"/>
            <a:miter lim="800000"/>
            <a:headEnd type="none" w="sm" len="sm"/>
            <a:tailEnd type="triangle" w="med" len="med"/>
          </a:ln>
        </p:spPr>
      </p:cxnSp>
      <p:sp>
        <p:nvSpPr>
          <p:cNvPr id="446" name="Google Shape;446;p33"/>
          <p:cNvSpPr/>
          <p:nvPr/>
        </p:nvSpPr>
        <p:spPr>
          <a:xfrm>
            <a:off x="1701669" y="3549468"/>
            <a:ext cx="3530259" cy="60016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800">
                <a:solidFill>
                  <a:schemeClr val="dk1"/>
                </a:solidFill>
                <a:latin typeface="Century Gothic"/>
                <a:ea typeface="Century Gothic"/>
                <a:cs typeface="Century Gothic"/>
                <a:sym typeface="Century Gothic"/>
              </a:rPr>
              <a:t>Contar con registro de exportador de semillas </a:t>
            </a:r>
            <a:endParaRPr sz="1800">
              <a:solidFill>
                <a:schemeClr val="dk1"/>
              </a:solidFill>
              <a:latin typeface="Century Gothic"/>
              <a:ea typeface="Century Gothic"/>
              <a:cs typeface="Century Gothic"/>
              <a:sym typeface="Century Gothic"/>
            </a:endParaRPr>
          </a:p>
        </p:txBody>
      </p:sp>
      <p:cxnSp>
        <p:nvCxnSpPr>
          <p:cNvPr id="447" name="Google Shape;447;p33"/>
          <p:cNvCxnSpPr/>
          <p:nvPr/>
        </p:nvCxnSpPr>
        <p:spPr>
          <a:xfrm>
            <a:off x="7012339" y="2420539"/>
            <a:ext cx="1818728" cy="1071154"/>
          </a:xfrm>
          <a:prstGeom prst="straightConnector1">
            <a:avLst/>
          </a:prstGeom>
          <a:noFill/>
          <a:ln w="9525" cap="flat" cmpd="sng">
            <a:solidFill>
              <a:schemeClr val="dk1"/>
            </a:solidFill>
            <a:prstDash val="solid"/>
            <a:miter lim="800000"/>
            <a:headEnd type="none" w="sm" len="sm"/>
            <a:tailEnd type="triangle" w="med" len="med"/>
          </a:ln>
        </p:spPr>
      </p:cxnSp>
      <p:sp>
        <p:nvSpPr>
          <p:cNvPr id="448" name="Google Shape;448;p33"/>
          <p:cNvSpPr/>
          <p:nvPr/>
        </p:nvSpPr>
        <p:spPr>
          <a:xfrm>
            <a:off x="6859655" y="3526557"/>
            <a:ext cx="3530259" cy="1154162"/>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800">
                <a:solidFill>
                  <a:schemeClr val="dk1"/>
                </a:solidFill>
                <a:latin typeface="Century Gothic"/>
                <a:ea typeface="Century Gothic"/>
                <a:cs typeface="Century Gothic"/>
                <a:sym typeface="Century Gothic"/>
              </a:rPr>
              <a:t>Presentar la solicitud de importación en cada proceso de importación, adjuntando la factura proforma.</a:t>
            </a:r>
            <a:endParaRPr sz="1800">
              <a:solidFill>
                <a:schemeClr val="dk1"/>
              </a:solidFill>
              <a:latin typeface="Century Gothic"/>
              <a:ea typeface="Century Gothic"/>
              <a:cs typeface="Century Gothic"/>
              <a:sym typeface="Century Gothic"/>
            </a:endParaRPr>
          </a:p>
        </p:txBody>
      </p:sp>
      <p:cxnSp>
        <p:nvCxnSpPr>
          <p:cNvPr id="449" name="Google Shape;449;p33"/>
          <p:cNvCxnSpPr/>
          <p:nvPr/>
        </p:nvCxnSpPr>
        <p:spPr>
          <a:xfrm>
            <a:off x="6122133" y="2501226"/>
            <a:ext cx="0" cy="2346331"/>
          </a:xfrm>
          <a:prstGeom prst="straightConnector1">
            <a:avLst/>
          </a:prstGeom>
          <a:noFill/>
          <a:ln w="9525" cap="flat" cmpd="sng">
            <a:solidFill>
              <a:schemeClr val="dk1"/>
            </a:solidFill>
            <a:prstDash val="solid"/>
            <a:miter lim="800000"/>
            <a:headEnd type="none" w="sm" len="sm"/>
            <a:tailEnd type="triangle" w="med" len="med"/>
          </a:ln>
        </p:spPr>
      </p:cxnSp>
      <p:sp>
        <p:nvSpPr>
          <p:cNvPr id="450" name="Google Shape;450;p33"/>
          <p:cNvSpPr/>
          <p:nvPr/>
        </p:nvSpPr>
        <p:spPr>
          <a:xfrm>
            <a:off x="4210565" y="4847557"/>
            <a:ext cx="3530259" cy="96949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000">
                <a:solidFill>
                  <a:schemeClr val="dk1"/>
                </a:solidFill>
                <a:latin typeface="Century Gothic"/>
                <a:ea typeface="Century Gothic"/>
                <a:cs typeface="Century Gothic"/>
                <a:sym typeface="Century Gothic"/>
              </a:rPr>
              <a:t>La semilla deberá contar con el registro de cultivar respectivo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p:nvPr/>
        </p:nvSpPr>
        <p:spPr>
          <a:xfrm>
            <a:off x="1918450" y="229130"/>
            <a:ext cx="8407365" cy="877163"/>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700" b="1">
                <a:solidFill>
                  <a:schemeClr val="dk1"/>
                </a:solidFill>
                <a:latin typeface="Century Gothic"/>
                <a:ea typeface="Century Gothic"/>
                <a:cs typeface="Century Gothic"/>
                <a:sym typeface="Century Gothic"/>
              </a:rPr>
              <a:t>EXPORTACIÓN</a:t>
            </a:r>
            <a:r>
              <a:rPr lang="es-EC" sz="2700">
                <a:solidFill>
                  <a:schemeClr val="dk1"/>
                </a:solidFill>
                <a:latin typeface="Century Gothic"/>
                <a:ea typeface="Century Gothic"/>
                <a:cs typeface="Century Gothic"/>
                <a:sym typeface="Century Gothic"/>
              </a:rPr>
              <a:t> DE SEMILLAS CON FINES DE PRODUCCIÓN Y COMERCIALIZACIÓN</a:t>
            </a:r>
            <a:endParaRPr sz="2700" b="1">
              <a:solidFill>
                <a:schemeClr val="dk1"/>
              </a:solidFill>
              <a:latin typeface="Century Gothic"/>
              <a:ea typeface="Century Gothic"/>
              <a:cs typeface="Century Gothic"/>
              <a:sym typeface="Century Gothic"/>
            </a:endParaRPr>
          </a:p>
        </p:txBody>
      </p:sp>
      <p:sp>
        <p:nvSpPr>
          <p:cNvPr id="456" name="Google Shape;456;p34"/>
          <p:cNvSpPr/>
          <p:nvPr/>
        </p:nvSpPr>
        <p:spPr>
          <a:xfrm>
            <a:off x="5138947" y="1247887"/>
            <a:ext cx="1966372" cy="461665"/>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700" b="1">
                <a:solidFill>
                  <a:schemeClr val="lt1"/>
                </a:solidFill>
                <a:latin typeface="Century Gothic"/>
                <a:ea typeface="Century Gothic"/>
                <a:cs typeface="Century Gothic"/>
                <a:sym typeface="Century Gothic"/>
              </a:rPr>
              <a:t>REQUISITOS</a:t>
            </a:r>
            <a:endParaRPr/>
          </a:p>
        </p:txBody>
      </p:sp>
      <p:cxnSp>
        <p:nvCxnSpPr>
          <p:cNvPr id="457" name="Google Shape;457;p34"/>
          <p:cNvCxnSpPr/>
          <p:nvPr/>
        </p:nvCxnSpPr>
        <p:spPr>
          <a:xfrm flipH="1">
            <a:off x="3919112" y="1463040"/>
            <a:ext cx="1219835" cy="170131"/>
          </a:xfrm>
          <a:prstGeom prst="straightConnector1">
            <a:avLst/>
          </a:prstGeom>
          <a:noFill/>
          <a:ln w="9525" cap="flat" cmpd="sng">
            <a:solidFill>
              <a:schemeClr val="dk1"/>
            </a:solidFill>
            <a:prstDash val="solid"/>
            <a:miter lim="800000"/>
            <a:headEnd type="none" w="sm" len="sm"/>
            <a:tailEnd type="triangle" w="med" len="med"/>
          </a:ln>
        </p:spPr>
      </p:cxnSp>
      <p:sp>
        <p:nvSpPr>
          <p:cNvPr id="458" name="Google Shape;458;p34"/>
          <p:cNvSpPr/>
          <p:nvPr/>
        </p:nvSpPr>
        <p:spPr>
          <a:xfrm>
            <a:off x="1089007" y="1394644"/>
            <a:ext cx="2725596" cy="4770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400">
                <a:solidFill>
                  <a:schemeClr val="dk1"/>
                </a:solidFill>
                <a:latin typeface="Century Gothic"/>
                <a:ea typeface="Century Gothic"/>
                <a:cs typeface="Century Gothic"/>
                <a:sym typeface="Century Gothic"/>
              </a:rPr>
              <a:t>Contar con registro de exportador de semillas </a:t>
            </a:r>
            <a:endParaRPr sz="1400">
              <a:solidFill>
                <a:schemeClr val="dk1"/>
              </a:solidFill>
              <a:latin typeface="Century Gothic"/>
              <a:ea typeface="Century Gothic"/>
              <a:cs typeface="Century Gothic"/>
              <a:sym typeface="Century Gothic"/>
            </a:endParaRPr>
          </a:p>
        </p:txBody>
      </p:sp>
      <p:cxnSp>
        <p:nvCxnSpPr>
          <p:cNvPr id="459" name="Google Shape;459;p34"/>
          <p:cNvCxnSpPr/>
          <p:nvPr/>
        </p:nvCxnSpPr>
        <p:spPr>
          <a:xfrm>
            <a:off x="6122133" y="1697842"/>
            <a:ext cx="0" cy="1721570"/>
          </a:xfrm>
          <a:prstGeom prst="straightConnector1">
            <a:avLst/>
          </a:prstGeom>
          <a:noFill/>
          <a:ln w="9525" cap="flat" cmpd="sng">
            <a:solidFill>
              <a:schemeClr val="dk1"/>
            </a:solidFill>
            <a:prstDash val="solid"/>
            <a:miter lim="800000"/>
            <a:headEnd type="none" w="sm" len="sm"/>
            <a:tailEnd type="triangle" w="med" len="med"/>
          </a:ln>
        </p:spPr>
      </p:cxnSp>
      <p:sp>
        <p:nvSpPr>
          <p:cNvPr id="460" name="Google Shape;460;p34"/>
          <p:cNvSpPr/>
          <p:nvPr/>
        </p:nvSpPr>
        <p:spPr>
          <a:xfrm>
            <a:off x="2181639" y="3419411"/>
            <a:ext cx="4485788" cy="907941"/>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a:solidFill>
                  <a:schemeClr val="dk1"/>
                </a:solidFill>
                <a:latin typeface="Century Gothic"/>
                <a:ea typeface="Century Gothic"/>
                <a:cs typeface="Century Gothic"/>
                <a:sym typeface="Century Gothic"/>
              </a:rPr>
              <a:t>Presentar la solicitud de autorización de exportación de semillas, para lo cual el interesado deberá considerar el origen de la semilla, según los siguientes casos</a:t>
            </a:r>
            <a:endParaRPr sz="1400">
              <a:solidFill>
                <a:schemeClr val="dk1"/>
              </a:solidFill>
              <a:latin typeface="Century Gothic"/>
              <a:ea typeface="Century Gothic"/>
              <a:cs typeface="Century Gothic"/>
              <a:sym typeface="Century Gothic"/>
            </a:endParaRPr>
          </a:p>
        </p:txBody>
      </p:sp>
      <p:cxnSp>
        <p:nvCxnSpPr>
          <p:cNvPr id="461" name="Google Shape;461;p34"/>
          <p:cNvCxnSpPr/>
          <p:nvPr/>
        </p:nvCxnSpPr>
        <p:spPr>
          <a:xfrm flipH="1">
            <a:off x="4155761" y="1709552"/>
            <a:ext cx="983186" cy="816740"/>
          </a:xfrm>
          <a:prstGeom prst="straightConnector1">
            <a:avLst/>
          </a:prstGeom>
          <a:noFill/>
          <a:ln w="9525" cap="flat" cmpd="sng">
            <a:solidFill>
              <a:schemeClr val="dk1"/>
            </a:solidFill>
            <a:prstDash val="solid"/>
            <a:miter lim="800000"/>
            <a:headEnd type="none" w="sm" len="sm"/>
            <a:tailEnd type="triangle" w="med" len="med"/>
          </a:ln>
        </p:spPr>
      </p:cxnSp>
      <p:sp>
        <p:nvSpPr>
          <p:cNvPr id="462" name="Google Shape;462;p34"/>
          <p:cNvSpPr/>
          <p:nvPr/>
        </p:nvSpPr>
        <p:spPr>
          <a:xfrm>
            <a:off x="517240" y="2287765"/>
            <a:ext cx="3530259" cy="47705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1400">
                <a:solidFill>
                  <a:schemeClr val="dk1"/>
                </a:solidFill>
                <a:latin typeface="Century Gothic"/>
                <a:ea typeface="Century Gothic"/>
                <a:cs typeface="Century Gothic"/>
                <a:sym typeface="Century Gothic"/>
              </a:rPr>
              <a:t>La semilla deberá contar con el registro de cultivar respectivo</a:t>
            </a:r>
            <a:endParaRPr/>
          </a:p>
        </p:txBody>
      </p:sp>
      <p:cxnSp>
        <p:nvCxnSpPr>
          <p:cNvPr id="463" name="Google Shape;463;p34"/>
          <p:cNvCxnSpPr/>
          <p:nvPr/>
        </p:nvCxnSpPr>
        <p:spPr>
          <a:xfrm rot="10800000" flipH="1">
            <a:off x="6667428" y="2892533"/>
            <a:ext cx="1575772" cy="629056"/>
          </a:xfrm>
          <a:prstGeom prst="straightConnector1">
            <a:avLst/>
          </a:prstGeom>
          <a:noFill/>
          <a:ln w="9525" cap="flat" cmpd="sng">
            <a:solidFill>
              <a:schemeClr val="dk1"/>
            </a:solidFill>
            <a:prstDash val="solid"/>
            <a:miter lim="800000"/>
            <a:headEnd type="none" w="sm" len="sm"/>
            <a:tailEnd type="triangle" w="med" len="med"/>
          </a:ln>
        </p:spPr>
      </p:cxnSp>
      <p:sp>
        <p:nvSpPr>
          <p:cNvPr id="464" name="Google Shape;464;p34"/>
          <p:cNvSpPr/>
          <p:nvPr/>
        </p:nvSpPr>
        <p:spPr>
          <a:xfrm>
            <a:off x="8297498" y="2565287"/>
            <a:ext cx="3530259" cy="69249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b="1">
                <a:solidFill>
                  <a:schemeClr val="dk1"/>
                </a:solidFill>
                <a:latin typeface="Century Gothic"/>
                <a:ea typeface="Century Gothic"/>
                <a:cs typeface="Century Gothic"/>
                <a:sym typeface="Century Gothic"/>
              </a:rPr>
              <a:t>a) </a:t>
            </a:r>
            <a:r>
              <a:rPr lang="es-EC" sz="1400">
                <a:solidFill>
                  <a:schemeClr val="dk1"/>
                </a:solidFill>
                <a:latin typeface="Century Gothic"/>
                <a:ea typeface="Century Gothic"/>
                <a:cs typeface="Century Gothic"/>
                <a:sym typeface="Century Gothic"/>
              </a:rPr>
              <a:t>Para semilla comercial, el interesado deberá contar con la autorización del obtentor</a:t>
            </a:r>
            <a:endParaRPr/>
          </a:p>
        </p:txBody>
      </p:sp>
      <p:cxnSp>
        <p:nvCxnSpPr>
          <p:cNvPr id="465" name="Google Shape;465;p34"/>
          <p:cNvCxnSpPr/>
          <p:nvPr/>
        </p:nvCxnSpPr>
        <p:spPr>
          <a:xfrm>
            <a:off x="6667427" y="4226845"/>
            <a:ext cx="1575772" cy="755102"/>
          </a:xfrm>
          <a:prstGeom prst="straightConnector1">
            <a:avLst/>
          </a:prstGeom>
          <a:noFill/>
          <a:ln w="9525" cap="flat" cmpd="sng">
            <a:solidFill>
              <a:schemeClr val="dk1"/>
            </a:solidFill>
            <a:prstDash val="solid"/>
            <a:miter lim="800000"/>
            <a:headEnd type="none" w="sm" len="sm"/>
            <a:tailEnd type="triangle" w="med" len="med"/>
          </a:ln>
        </p:spPr>
      </p:cxnSp>
      <p:sp>
        <p:nvSpPr>
          <p:cNvPr id="466" name="Google Shape;466;p34"/>
          <p:cNvSpPr/>
          <p:nvPr/>
        </p:nvSpPr>
        <p:spPr>
          <a:xfrm>
            <a:off x="8254925" y="4604395"/>
            <a:ext cx="3530259" cy="133882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b="1">
                <a:solidFill>
                  <a:schemeClr val="dk1"/>
                </a:solidFill>
                <a:latin typeface="Century Gothic"/>
                <a:ea typeface="Century Gothic"/>
                <a:cs typeface="Century Gothic"/>
                <a:sym typeface="Century Gothic"/>
              </a:rPr>
              <a:t>b) </a:t>
            </a:r>
            <a:r>
              <a:rPr lang="es-EC" sz="1400">
                <a:solidFill>
                  <a:schemeClr val="dk1"/>
                </a:solidFill>
                <a:latin typeface="Century Gothic"/>
                <a:ea typeface="Century Gothic"/>
                <a:cs typeface="Century Gothic"/>
                <a:sym typeface="Century Gothic"/>
              </a:rPr>
              <a:t>La semilla comercial de dominio público, deberá constar en el listado de semillas de dominio público, emitida por INIAP  en coordinación con la Autoridad Nacional de Derechos Intelectuales.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4"/>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20" name="Google Shape;120;p4"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graphicFrame>
        <p:nvGraphicFramePr>
          <p:cNvPr id="121" name="Google Shape;121;p4"/>
          <p:cNvGraphicFramePr/>
          <p:nvPr/>
        </p:nvGraphicFramePr>
        <p:xfrm>
          <a:off x="2529987" y="3291839"/>
          <a:ext cx="7625975" cy="2826900"/>
        </p:xfrm>
        <a:graphic>
          <a:graphicData uri="http://schemas.openxmlformats.org/drawingml/2006/table">
            <a:tbl>
              <a:tblPr firstRow="1" firstCol="1" bandRow="1">
                <a:noFill/>
                <a:tableStyleId>{893B46C9-2F9B-4B7F-9241-5A4E03BB85B6}</a:tableStyleId>
              </a:tblPr>
              <a:tblGrid>
                <a:gridCol w="701050"/>
                <a:gridCol w="1036575"/>
                <a:gridCol w="5888350"/>
              </a:tblGrid>
              <a:tr h="471150">
                <a:tc>
                  <a:txBody>
                    <a:bodyPr/>
                    <a:lstStyle/>
                    <a:p>
                      <a:pPr marL="0" marR="0" lvl="0" indent="0" algn="l" rtl="0">
                        <a:spcBef>
                          <a:spcPts val="0"/>
                        </a:spcBef>
                        <a:spcAft>
                          <a:spcPts val="0"/>
                        </a:spcAft>
                        <a:buNone/>
                      </a:pPr>
                      <a:r>
                        <a:rPr lang="es-EC" sz="1200" u="none" strike="noStrike" cap="none"/>
                        <a:t>Micro Empresa</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s-EC" sz="1200" b="0" u="none" strike="noStrike" cap="none">
                          <a:solidFill>
                            <a:schemeClr val="dk1"/>
                          </a:solidFill>
                        </a:rPr>
                        <a:t>50,00</a:t>
                      </a:r>
                      <a:endParaRPr sz="1200" b="0" u="none" strike="noStrike" cap="none">
                        <a:solidFill>
                          <a:schemeClr val="dk1"/>
                        </a:solidFill>
                        <a:latin typeface="Times New Roman"/>
                        <a:ea typeface="Times New Roman"/>
                        <a:cs typeface="Times New Roman"/>
                        <a:sym typeface="Times New Roman"/>
                      </a:endParaRPr>
                    </a:p>
                  </a:txBody>
                  <a:tcPr marL="0" marR="0" marT="0" marB="0">
                    <a:solidFill>
                      <a:srgbClr val="D5DBE5"/>
                    </a:solidFill>
                  </a:tcPr>
                </a:tc>
                <a:tc>
                  <a:txBody>
                    <a:bodyPr/>
                    <a:lstStyle/>
                    <a:p>
                      <a:pPr marL="0" marR="0" lvl="0" indent="0" algn="l" rtl="0">
                        <a:spcBef>
                          <a:spcPts val="0"/>
                        </a:spcBef>
                        <a:spcAft>
                          <a:spcPts val="0"/>
                        </a:spcAft>
                        <a:buNone/>
                      </a:pPr>
                      <a:r>
                        <a:rPr lang="es-EC" sz="1200" b="0" u="none" strike="noStrike" cap="none">
                          <a:solidFill>
                            <a:schemeClr val="dk1"/>
                          </a:solidFill>
                        </a:rPr>
                        <a:t>de 1 a 9 trabajadores y un valor de ventas o ingresos brutos anuales menores de cien mil (USD 100.000,00) dólares de los Estados Unidos de América</a:t>
                      </a:r>
                      <a:endParaRPr sz="1200" b="0" u="none" strike="noStrike" cap="none">
                        <a:solidFill>
                          <a:schemeClr val="dk1"/>
                        </a:solidFill>
                        <a:latin typeface="Times New Roman"/>
                        <a:ea typeface="Times New Roman"/>
                        <a:cs typeface="Times New Roman"/>
                        <a:sym typeface="Times New Roman"/>
                      </a:endParaRPr>
                    </a:p>
                  </a:txBody>
                  <a:tcPr marL="68575" marR="68575" marT="0" marB="0">
                    <a:solidFill>
                      <a:srgbClr val="D5DBE5"/>
                    </a:solidFill>
                  </a:tcPr>
                </a:tc>
              </a:tr>
              <a:tr h="942300">
                <a:tc>
                  <a:txBody>
                    <a:bodyPr/>
                    <a:lstStyle/>
                    <a:p>
                      <a:pPr marL="0" marR="0" lvl="0" indent="0" algn="l" rtl="0">
                        <a:spcBef>
                          <a:spcPts val="0"/>
                        </a:spcBef>
                        <a:spcAft>
                          <a:spcPts val="0"/>
                        </a:spcAft>
                        <a:buNone/>
                      </a:pPr>
                      <a:r>
                        <a:rPr lang="es-EC" sz="1200" u="none" strike="noStrike" cap="none"/>
                        <a:t>Pequeña empresa</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s-EC" sz="1200" u="none" strike="noStrike" cap="none"/>
                        <a:t>100,00</a:t>
                      </a:r>
                      <a:endParaRPr sz="12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spcBef>
                          <a:spcPts val="0"/>
                        </a:spcBef>
                        <a:spcAft>
                          <a:spcPts val="0"/>
                        </a:spcAft>
                        <a:buNone/>
                      </a:pPr>
                      <a:r>
                        <a:rPr lang="es-EC" sz="1200" u="none" strike="noStrike" cap="none"/>
                        <a:t>de 10 a 49 trabajadores y un valor de ventas o ingresos brutos anuales entre cien mil uno (USD 100.001,00) y un millón (USD 1’000.000,00) de dólares de los Estados Unidos de América</a:t>
                      </a:r>
                      <a:endParaRPr sz="1200" u="none" strike="noStrike" cap="none">
                        <a:latin typeface="Times New Roman"/>
                        <a:ea typeface="Times New Roman"/>
                        <a:cs typeface="Times New Roman"/>
                        <a:sym typeface="Times New Roman"/>
                      </a:endParaRPr>
                    </a:p>
                  </a:txBody>
                  <a:tcPr marL="68575" marR="68575" marT="0" marB="0"/>
                </a:tc>
              </a:tr>
              <a:tr h="942300">
                <a:tc>
                  <a:txBody>
                    <a:bodyPr/>
                    <a:lstStyle/>
                    <a:p>
                      <a:pPr marL="0" marR="0" lvl="0" indent="0" algn="l" rtl="0">
                        <a:spcBef>
                          <a:spcPts val="0"/>
                        </a:spcBef>
                        <a:spcAft>
                          <a:spcPts val="0"/>
                        </a:spcAft>
                        <a:buNone/>
                      </a:pPr>
                      <a:r>
                        <a:rPr lang="es-EC" sz="1200" u="none" strike="noStrike" cap="none"/>
                        <a:t>Mediana empresa</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s-EC" sz="1200" u="none" strike="noStrike" cap="none"/>
                        <a:t>250,00</a:t>
                      </a:r>
                      <a:endParaRPr sz="12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spcBef>
                          <a:spcPts val="0"/>
                        </a:spcBef>
                        <a:spcAft>
                          <a:spcPts val="0"/>
                        </a:spcAft>
                        <a:buNone/>
                      </a:pPr>
                      <a:r>
                        <a:rPr lang="es-EC" sz="1200" u="none" strike="noStrike" cap="none"/>
                        <a:t>de 50 a 199 trabajadores y un valor de ventas o ingresos brutos anuales entre un millón uno (USD 1´000.001,00) y cinco millones (USD 5´000.000,00) de dólares de los Estados Unidos de América</a:t>
                      </a:r>
                      <a:endParaRPr sz="1200" u="none" strike="noStrike" cap="none">
                        <a:latin typeface="Times New Roman"/>
                        <a:ea typeface="Times New Roman"/>
                        <a:cs typeface="Times New Roman"/>
                        <a:sym typeface="Times New Roman"/>
                      </a:endParaRPr>
                    </a:p>
                  </a:txBody>
                  <a:tcPr marL="68575" marR="68575" marT="0" marB="0"/>
                </a:tc>
              </a:tr>
              <a:tr h="471150">
                <a:tc>
                  <a:txBody>
                    <a:bodyPr/>
                    <a:lstStyle/>
                    <a:p>
                      <a:pPr marL="0" marR="0" lvl="0" indent="0" algn="l" rtl="0">
                        <a:spcBef>
                          <a:spcPts val="0"/>
                        </a:spcBef>
                        <a:spcAft>
                          <a:spcPts val="0"/>
                        </a:spcAft>
                        <a:buNone/>
                      </a:pPr>
                      <a:r>
                        <a:rPr lang="es-EC" sz="1200" u="none" strike="noStrike" cap="none"/>
                        <a:t>Grande empresa</a:t>
                      </a:r>
                      <a:endParaRPr sz="12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spcBef>
                          <a:spcPts val="0"/>
                        </a:spcBef>
                        <a:spcAft>
                          <a:spcPts val="0"/>
                        </a:spcAft>
                        <a:buNone/>
                      </a:pPr>
                      <a:r>
                        <a:rPr lang="es-EC" sz="1200" u="none" strike="noStrike" cap="none"/>
                        <a:t>500,00</a:t>
                      </a:r>
                      <a:endParaRPr sz="12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spcBef>
                          <a:spcPts val="0"/>
                        </a:spcBef>
                        <a:spcAft>
                          <a:spcPts val="0"/>
                        </a:spcAft>
                        <a:buNone/>
                      </a:pPr>
                      <a:r>
                        <a:rPr lang="es-EC" sz="1200" u="none" strike="noStrike" cap="none"/>
                        <a:t>Son las que tienen mayor número de trabajadores e ingresos que los categorizados como mediana empresa.</a:t>
                      </a:r>
                      <a:endParaRPr sz="1200" u="none" strike="noStrike" cap="none">
                        <a:latin typeface="Times New Roman"/>
                        <a:ea typeface="Times New Roman"/>
                        <a:cs typeface="Times New Roman"/>
                        <a:sym typeface="Times New Roman"/>
                      </a:endParaRPr>
                    </a:p>
                  </a:txBody>
                  <a:tcPr marL="68575" marR="68575" marT="0" marB="0"/>
                </a:tc>
              </a:tr>
            </a:tbl>
          </a:graphicData>
        </a:graphic>
      </p:graphicFrame>
      <p:sp>
        <p:nvSpPr>
          <p:cNvPr id="122" name="Google Shape;122;p4"/>
          <p:cNvSpPr/>
          <p:nvPr/>
        </p:nvSpPr>
        <p:spPr>
          <a:xfrm>
            <a:off x="787400" y="1279650"/>
            <a:ext cx="11023230" cy="149271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300"/>
              <a:buFont typeface="Calibri"/>
              <a:buNone/>
            </a:pPr>
            <a:r>
              <a:rPr lang="es-EC" sz="1300" b="1" i="0" u="none" strike="noStrike" cap="none">
                <a:solidFill>
                  <a:schemeClr val="dk1"/>
                </a:solidFill>
                <a:latin typeface="Calibri"/>
                <a:ea typeface="Calibri"/>
                <a:cs typeface="Calibri"/>
                <a:sym typeface="Calibri"/>
              </a:rPr>
              <a:t>Los requisitos para obtener  el certificado de Comercializador  son: </a:t>
            </a:r>
            <a:endParaRPr sz="1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Calibri"/>
              <a:buNone/>
            </a:pPr>
            <a:r>
              <a:rPr lang="es-EC" sz="1300" b="1" i="0" u="none" strike="noStrike" cap="none">
                <a:solidFill>
                  <a:schemeClr val="dk1"/>
                </a:solidFill>
                <a:latin typeface="Calibri"/>
                <a:ea typeface="Calibri"/>
                <a:cs typeface="Calibri"/>
                <a:sym typeface="Calibri"/>
              </a:rPr>
              <a:t>1.</a:t>
            </a:r>
            <a:r>
              <a:rPr lang="es-EC" sz="1300" b="1" i="0" u="none" strike="noStrike" cap="none">
                <a:solidFill>
                  <a:schemeClr val="dk1"/>
                </a:solidFill>
                <a:latin typeface="Times New Roman"/>
                <a:ea typeface="Times New Roman"/>
                <a:cs typeface="Times New Roman"/>
                <a:sym typeface="Times New Roman"/>
              </a:rPr>
              <a:t>       </a:t>
            </a:r>
            <a:r>
              <a:rPr lang="es-EC" sz="1300" i="0" u="none" strike="noStrike" cap="none">
                <a:solidFill>
                  <a:schemeClr val="dk1"/>
                </a:solidFill>
                <a:latin typeface="Calibri"/>
                <a:ea typeface="Calibri"/>
                <a:cs typeface="Calibri"/>
                <a:sym typeface="Calibri"/>
              </a:rPr>
              <a:t>Copia del Ruc</a:t>
            </a:r>
            <a:endParaRPr sz="13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300"/>
              <a:buFont typeface="Calibri"/>
              <a:buNone/>
            </a:pPr>
            <a:r>
              <a:rPr lang="es-EC" sz="1300" i="0" u="none" strike="noStrike" cap="none">
                <a:solidFill>
                  <a:schemeClr val="dk1"/>
                </a:solidFill>
                <a:latin typeface="Calibri"/>
                <a:ea typeface="Calibri"/>
                <a:cs typeface="Calibri"/>
                <a:sym typeface="Calibri"/>
              </a:rPr>
              <a:t>2.</a:t>
            </a:r>
            <a:r>
              <a:rPr lang="es-EC" sz="1300" i="0" u="none" strike="noStrike" cap="none">
                <a:solidFill>
                  <a:schemeClr val="dk1"/>
                </a:solidFill>
                <a:latin typeface="Times New Roman"/>
                <a:ea typeface="Times New Roman"/>
                <a:cs typeface="Times New Roman"/>
                <a:sym typeface="Times New Roman"/>
              </a:rPr>
              <a:t>       </a:t>
            </a:r>
            <a:r>
              <a:rPr lang="es-EC" sz="1300" i="0" u="none" strike="noStrike" cap="none">
                <a:solidFill>
                  <a:schemeClr val="dk1"/>
                </a:solidFill>
                <a:latin typeface="Calibri"/>
                <a:ea typeface="Calibri"/>
                <a:cs typeface="Calibri"/>
                <a:sym typeface="Calibri"/>
              </a:rPr>
              <a:t>Carta de semillas a </a:t>
            </a:r>
            <a:r>
              <a:rPr lang="es-EC" sz="1300">
                <a:solidFill>
                  <a:schemeClr val="dk1"/>
                </a:solidFill>
                <a:latin typeface="Calibri"/>
                <a:ea typeface="Calibri"/>
                <a:cs typeface="Calibri"/>
                <a:sym typeface="Calibri"/>
              </a:rPr>
              <a:t>comercializar</a:t>
            </a:r>
            <a:r>
              <a:rPr lang="es-EC" sz="1300" i="0" u="none" strike="noStrike" cap="none">
                <a:solidFill>
                  <a:schemeClr val="dk1"/>
                </a:solidFill>
                <a:latin typeface="Calibri"/>
                <a:ea typeface="Calibri"/>
                <a:cs typeface="Calibri"/>
                <a:sym typeface="Calibri"/>
              </a:rPr>
              <a:t> donde solo deberá registrarse la siguiente información (Nombre del producto – nombre científico – Categoría </a:t>
            </a:r>
            <a:r>
              <a:rPr lang="es-EC" sz="1300">
                <a:solidFill>
                  <a:schemeClr val="dk1"/>
                </a:solidFill>
                <a:latin typeface="Calibri"/>
                <a:ea typeface="Calibri"/>
                <a:cs typeface="Calibri"/>
                <a:sym typeface="Calibri"/>
              </a:rPr>
              <a:t>de la semillas </a:t>
            </a:r>
            <a:endParaRPr/>
          </a:p>
          <a:p>
            <a:pPr marL="0" marR="0" lvl="0" indent="0" algn="l" rtl="0">
              <a:lnSpc>
                <a:spcPct val="100000"/>
              </a:lnSpc>
              <a:spcBef>
                <a:spcPts val="0"/>
              </a:spcBef>
              <a:spcAft>
                <a:spcPts val="0"/>
              </a:spcAft>
              <a:buClr>
                <a:schemeClr val="dk1"/>
              </a:buClr>
              <a:buSzPts val="1300"/>
              <a:buFont typeface="Calibri"/>
              <a:buNone/>
            </a:pPr>
            <a:r>
              <a:rPr lang="es-EC" sz="1300" i="0" u="none" strike="noStrike" cap="none">
                <a:solidFill>
                  <a:schemeClr val="dk1"/>
                </a:solidFill>
                <a:latin typeface="Calibri"/>
                <a:ea typeface="Calibri"/>
                <a:cs typeface="Calibri"/>
                <a:sym typeface="Calibri"/>
              </a:rPr>
              <a:t>3.</a:t>
            </a:r>
            <a:r>
              <a:rPr lang="es-EC" sz="1300" i="0" u="none" strike="noStrike" cap="none">
                <a:solidFill>
                  <a:schemeClr val="dk1"/>
                </a:solidFill>
                <a:latin typeface="Times New Roman"/>
                <a:ea typeface="Times New Roman"/>
                <a:cs typeface="Times New Roman"/>
                <a:sym typeface="Times New Roman"/>
              </a:rPr>
              <a:t>       </a:t>
            </a:r>
            <a:r>
              <a:rPr lang="es-EC" sz="1300" i="0" u="none" strike="noStrike" cap="none">
                <a:solidFill>
                  <a:schemeClr val="dk1"/>
                </a:solidFill>
                <a:latin typeface="Calibri"/>
                <a:ea typeface="Calibri"/>
                <a:cs typeface="Calibri"/>
                <a:sym typeface="Calibri"/>
              </a:rPr>
              <a:t>Carta de lugar donde se Comercializa  la semillas (matriz y sucursales</a:t>
            </a:r>
            <a:endParaRPr/>
          </a:p>
          <a:p>
            <a:pPr marL="0" marR="0" lvl="0" indent="0" algn="l" rtl="0">
              <a:lnSpc>
                <a:spcPct val="100000"/>
              </a:lnSpc>
              <a:spcBef>
                <a:spcPts val="0"/>
              </a:spcBef>
              <a:spcAft>
                <a:spcPts val="0"/>
              </a:spcAft>
              <a:buClr>
                <a:schemeClr val="dk1"/>
              </a:buClr>
              <a:buSzPts val="1300"/>
              <a:buFont typeface="Calibri"/>
              <a:buNone/>
            </a:pPr>
            <a:r>
              <a:rPr lang="es-EC" sz="1300" i="0" u="none" strike="noStrike" cap="none">
                <a:solidFill>
                  <a:schemeClr val="dk1"/>
                </a:solidFill>
                <a:latin typeface="Calibri"/>
                <a:ea typeface="Calibri"/>
                <a:cs typeface="Calibri"/>
                <a:sym typeface="Calibri"/>
              </a:rPr>
              <a:t>4.</a:t>
            </a:r>
            <a:r>
              <a:rPr lang="es-EC" sz="1300" i="0" u="none" strike="noStrike" cap="none">
                <a:solidFill>
                  <a:schemeClr val="dk1"/>
                </a:solidFill>
                <a:latin typeface="Times New Roman"/>
                <a:ea typeface="Times New Roman"/>
                <a:cs typeface="Times New Roman"/>
                <a:sym typeface="Times New Roman"/>
              </a:rPr>
              <a:t>       </a:t>
            </a:r>
            <a:r>
              <a:rPr lang="es-EC" sz="1300" i="0" u="none" strike="noStrike" cap="none">
                <a:solidFill>
                  <a:schemeClr val="dk1"/>
                </a:solidFill>
                <a:latin typeface="Calibri"/>
                <a:ea typeface="Calibri"/>
                <a:cs typeface="Calibri"/>
                <a:sym typeface="Calibri"/>
              </a:rPr>
              <a:t>Carta de tipo de categoría de casa comercial  que pertenece,  esta clasificación se basa en el número de trabajadores o en los ingresos brutos anuales, según los siguientes parámetros: </a:t>
            </a:r>
            <a:endParaRPr sz="1300" i="0" u="none" strike="noStrike" cap="none">
              <a:solidFill>
                <a:schemeClr val="dk1"/>
              </a:solidFill>
              <a:latin typeface="Arial"/>
              <a:ea typeface="Arial"/>
              <a:cs typeface="Arial"/>
              <a:sym typeface="Arial"/>
            </a:endParaRPr>
          </a:p>
        </p:txBody>
      </p:sp>
      <p:sp>
        <p:nvSpPr>
          <p:cNvPr id="123" name="Google Shape;123;p4"/>
          <p:cNvSpPr/>
          <p:nvPr/>
        </p:nvSpPr>
        <p:spPr>
          <a:xfrm>
            <a:off x="2610716" y="466650"/>
            <a:ext cx="6933950"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REQUISITOS PARA COMERCIALIZADOR DE SEMILLAS</a:t>
            </a:r>
            <a:endParaRPr sz="2200" b="1">
              <a:solidFill>
                <a:schemeClr val="lt1"/>
              </a:solidFill>
              <a:latin typeface="Century Gothic"/>
              <a:ea typeface="Century Gothic"/>
              <a:cs typeface="Century Gothic"/>
              <a:sym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7"/>
          <p:cNvSpPr/>
          <p:nvPr/>
        </p:nvSpPr>
        <p:spPr>
          <a:xfrm>
            <a:off x="1631049" y="459962"/>
            <a:ext cx="8407365" cy="461665"/>
          </a:xfrm>
          <a:prstGeom prst="rect">
            <a:avLst/>
          </a:prstGeom>
          <a:noFill/>
          <a:ln>
            <a:noFill/>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700">
                <a:solidFill>
                  <a:schemeClr val="dk1"/>
                </a:solidFill>
                <a:latin typeface="Century Gothic"/>
                <a:ea typeface="Century Gothic"/>
                <a:cs typeface="Century Gothic"/>
                <a:sym typeface="Century Gothic"/>
              </a:rPr>
              <a:t>INFRACCIONES</a:t>
            </a:r>
            <a:endParaRPr/>
          </a:p>
        </p:txBody>
      </p:sp>
      <p:sp>
        <p:nvSpPr>
          <p:cNvPr id="472" name="Google Shape;472;p37"/>
          <p:cNvSpPr txBox="1"/>
          <p:nvPr/>
        </p:nvSpPr>
        <p:spPr>
          <a:xfrm>
            <a:off x="3813737" y="1487226"/>
            <a:ext cx="3933957" cy="1123385"/>
          </a:xfrm>
          <a:prstGeom prst="rect">
            <a:avLst/>
          </a:prstGeom>
          <a:noFill/>
          <a:ln>
            <a:noFill/>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b="1">
                <a:solidFill>
                  <a:schemeClr val="dk1"/>
                </a:solidFill>
                <a:latin typeface="Century Gothic"/>
                <a:ea typeface="Century Gothic"/>
                <a:cs typeface="Century Gothic"/>
                <a:sym typeface="Century Gothic"/>
              </a:rPr>
              <a:t>Leve (de 1 a 3 salarios básicos unificados): </a:t>
            </a:r>
            <a:endParaRPr/>
          </a:p>
          <a:p>
            <a:pPr marL="228600" marR="0" lvl="0" indent="-228600" algn="just" rtl="0">
              <a:spcBef>
                <a:spcPts val="0"/>
              </a:spcBef>
              <a:spcAft>
                <a:spcPts val="0"/>
              </a:spcAft>
              <a:buClr>
                <a:schemeClr val="dk1"/>
              </a:buClr>
              <a:buSzPts val="1400"/>
              <a:buFont typeface="Century Gothic"/>
              <a:buChar char="-"/>
            </a:pPr>
            <a:r>
              <a:rPr lang="es-EC" sz="1400">
                <a:solidFill>
                  <a:schemeClr val="dk1"/>
                </a:solidFill>
                <a:latin typeface="Century Gothic"/>
                <a:ea typeface="Century Gothic"/>
                <a:cs typeface="Century Gothic"/>
                <a:sym typeface="Century Gothic"/>
              </a:rPr>
              <a:t>Quien haga publicidad de los cultivares que no cumplan las características aprobadas por la Autoridad Agraria Nacional</a:t>
            </a:r>
            <a:endParaRPr/>
          </a:p>
        </p:txBody>
      </p:sp>
      <p:sp>
        <p:nvSpPr>
          <p:cNvPr id="473" name="Google Shape;473;p37"/>
          <p:cNvSpPr txBox="1"/>
          <p:nvPr/>
        </p:nvSpPr>
        <p:spPr>
          <a:xfrm>
            <a:off x="3813735" y="2760711"/>
            <a:ext cx="3933957" cy="1985159"/>
          </a:xfrm>
          <a:prstGeom prst="rect">
            <a:avLst/>
          </a:prstGeom>
          <a:noFill/>
          <a:ln>
            <a:noFill/>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b="1">
                <a:solidFill>
                  <a:schemeClr val="dk1"/>
                </a:solidFill>
                <a:latin typeface="Century Gothic"/>
                <a:ea typeface="Century Gothic"/>
                <a:cs typeface="Century Gothic"/>
                <a:sym typeface="Century Gothic"/>
              </a:rPr>
              <a:t>Grave (de 4 a 20 salarios básicos unificados): </a:t>
            </a:r>
            <a:endParaRPr/>
          </a:p>
          <a:p>
            <a:pPr marL="285750" marR="0" lvl="0" indent="-285750" algn="just" rtl="0">
              <a:spcBef>
                <a:spcPts val="0"/>
              </a:spcBef>
              <a:spcAft>
                <a:spcPts val="0"/>
              </a:spcAft>
              <a:buClr>
                <a:schemeClr val="dk1"/>
              </a:buClr>
              <a:buSzPts val="1400"/>
              <a:buFont typeface="Century Gothic"/>
              <a:buChar char="-"/>
            </a:pPr>
            <a:r>
              <a:rPr lang="es-EC" sz="1400">
                <a:solidFill>
                  <a:schemeClr val="dk1"/>
                </a:solidFill>
                <a:latin typeface="Century Gothic"/>
                <a:ea typeface="Century Gothic"/>
                <a:cs typeface="Century Gothic"/>
                <a:sym typeface="Century Gothic"/>
              </a:rPr>
              <a:t>Incumplir con la entrega de información requerida por disposición legal al organismo rector por parte de los productores de semilla certificada.</a:t>
            </a:r>
            <a:endParaRPr/>
          </a:p>
          <a:p>
            <a:pPr marL="285750" marR="0" lvl="0" indent="-285750" algn="just" rtl="0">
              <a:spcBef>
                <a:spcPts val="0"/>
              </a:spcBef>
              <a:spcAft>
                <a:spcPts val="0"/>
              </a:spcAft>
              <a:buClr>
                <a:schemeClr val="dk1"/>
              </a:buClr>
              <a:buSzPts val="1400"/>
              <a:buFont typeface="Century Gothic"/>
              <a:buChar char="-"/>
            </a:pPr>
            <a:r>
              <a:rPr lang="es-EC" sz="1400">
                <a:solidFill>
                  <a:schemeClr val="dk1"/>
                </a:solidFill>
                <a:latin typeface="Century Gothic"/>
                <a:ea typeface="Century Gothic"/>
                <a:cs typeface="Century Gothic"/>
                <a:sym typeface="Century Gothic"/>
              </a:rPr>
              <a:t>Incumplir con el deber de registrarse como productores o comercializadores de semillas certificadas</a:t>
            </a:r>
            <a:endParaRPr/>
          </a:p>
        </p:txBody>
      </p:sp>
      <p:sp>
        <p:nvSpPr>
          <p:cNvPr id="474" name="Google Shape;474;p37"/>
          <p:cNvSpPr txBox="1"/>
          <p:nvPr/>
        </p:nvSpPr>
        <p:spPr>
          <a:xfrm>
            <a:off x="3813736" y="4895970"/>
            <a:ext cx="3933957" cy="1338828"/>
          </a:xfrm>
          <a:prstGeom prst="rect">
            <a:avLst/>
          </a:prstGeom>
          <a:noFill/>
          <a:ln>
            <a:noFill/>
          </a:ln>
        </p:spPr>
        <p:txBody>
          <a:bodyPr spcFirstLastPara="1" wrap="square" lIns="45700" tIns="22850" rIns="45700" bIns="22850" anchor="t" anchorCtr="0">
            <a:spAutoFit/>
          </a:bodyPr>
          <a:lstStyle/>
          <a:p>
            <a:pPr marL="0" marR="0" lvl="0" indent="0" algn="just" rtl="0">
              <a:spcBef>
                <a:spcPts val="0"/>
              </a:spcBef>
              <a:spcAft>
                <a:spcPts val="0"/>
              </a:spcAft>
              <a:buNone/>
            </a:pPr>
            <a:r>
              <a:rPr lang="es-EC" sz="1400" b="1">
                <a:solidFill>
                  <a:schemeClr val="dk1"/>
                </a:solidFill>
                <a:latin typeface="Century Gothic"/>
                <a:ea typeface="Century Gothic"/>
                <a:cs typeface="Century Gothic"/>
                <a:sym typeface="Century Gothic"/>
              </a:rPr>
              <a:t>Muy grave (21 a 50 salarios básicos unificados): </a:t>
            </a:r>
            <a:endParaRPr/>
          </a:p>
          <a:p>
            <a:pPr marL="0" marR="0" lvl="0" indent="0" algn="just" rtl="0">
              <a:spcBef>
                <a:spcPts val="0"/>
              </a:spcBef>
              <a:spcAft>
                <a:spcPts val="0"/>
              </a:spcAft>
              <a:buNone/>
            </a:pPr>
            <a:r>
              <a:rPr lang="es-EC" sz="1400">
                <a:solidFill>
                  <a:schemeClr val="dk1"/>
                </a:solidFill>
                <a:latin typeface="Century Gothic"/>
                <a:ea typeface="Century Gothic"/>
                <a:cs typeface="Century Gothic"/>
                <a:sym typeface="Century Gothic"/>
              </a:rPr>
              <a:t>- Comercializar como semillas los productos vegetales importados para consumo, industrialización u otro destino diferente a la siembra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Google Shape;480;p38"/>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481" name="Google Shape;481;p38"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482" name="Google Shape;482;p38"/>
          <p:cNvSpPr txBox="1"/>
          <p:nvPr/>
        </p:nvSpPr>
        <p:spPr>
          <a:xfrm>
            <a:off x="2629525" y="1658628"/>
            <a:ext cx="7592648"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3600" b="1">
                <a:solidFill>
                  <a:schemeClr val="dk1"/>
                </a:solidFill>
                <a:latin typeface="Century Gothic"/>
                <a:ea typeface="Century Gothic"/>
                <a:cs typeface="Century Gothic"/>
                <a:sym typeface="Century Gothic"/>
              </a:rPr>
              <a:t>Información General Operativos </a:t>
            </a:r>
            <a:br>
              <a:rPr lang="es-EC" sz="3600" b="1">
                <a:solidFill>
                  <a:schemeClr val="dk1"/>
                </a:solidFill>
                <a:latin typeface="Century Gothic"/>
                <a:ea typeface="Century Gothic"/>
                <a:cs typeface="Century Gothic"/>
                <a:sym typeface="Century Gothic"/>
              </a:rPr>
            </a:br>
            <a:r>
              <a:rPr lang="es-EC" sz="3600" b="1">
                <a:solidFill>
                  <a:schemeClr val="dk1"/>
                </a:solidFill>
                <a:latin typeface="Century Gothic"/>
                <a:ea typeface="Century Gothic"/>
                <a:cs typeface="Century Gothic"/>
                <a:sym typeface="Century Gothic"/>
              </a:rPr>
              <a:t>de Control de Ventas y Comercialización de Semillas</a:t>
            </a:r>
            <a:endParaRPr sz="3600" b="1">
              <a:solidFill>
                <a:schemeClr val="dk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39" descr="Mesa de trabajo 34 copia 2.jpg"/>
          <p:cNvPicPr preferRelativeResize="0"/>
          <p:nvPr/>
        </p:nvPicPr>
        <p:blipFill rotWithShape="1">
          <a:blip r:embed="rId3">
            <a:alphaModFix/>
          </a:blip>
          <a:srcRect/>
          <a:stretch/>
        </p:blipFill>
        <p:spPr>
          <a:xfrm>
            <a:off x="28136" y="14068"/>
            <a:ext cx="12187066" cy="6858000"/>
          </a:xfrm>
          <a:prstGeom prst="rect">
            <a:avLst/>
          </a:prstGeom>
          <a:noFill/>
          <a:ln>
            <a:noFill/>
          </a:ln>
        </p:spPr>
      </p:pic>
      <p:sp>
        <p:nvSpPr>
          <p:cNvPr id="489" name="Google Shape;489;p39"/>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490" name="Google Shape;490;p39"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491" name="Google Shape;491;p39"/>
          <p:cNvSpPr txBox="1"/>
          <p:nvPr/>
        </p:nvSpPr>
        <p:spPr>
          <a:xfrm>
            <a:off x="527563" y="271142"/>
            <a:ext cx="11045311" cy="62735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EC" sz="3400" b="1">
                <a:solidFill>
                  <a:schemeClr val="dk1"/>
                </a:solidFill>
                <a:latin typeface="Calibri"/>
                <a:ea typeface="Calibri"/>
                <a:cs typeface="Calibri"/>
                <a:sym typeface="Calibri"/>
              </a:rPr>
              <a:t>Por qué realizar los operativos de control de semilla?</a:t>
            </a:r>
            <a:endParaRPr/>
          </a:p>
        </p:txBody>
      </p:sp>
      <p:sp>
        <p:nvSpPr>
          <p:cNvPr id="492" name="Google Shape;492;p39"/>
          <p:cNvSpPr txBox="1"/>
          <p:nvPr/>
        </p:nvSpPr>
        <p:spPr>
          <a:xfrm>
            <a:off x="527564" y="1505374"/>
            <a:ext cx="6444736" cy="430927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2600"/>
              <a:buFont typeface="Noto Sans Symbols"/>
              <a:buChar char="∙"/>
            </a:pPr>
            <a:r>
              <a:rPr lang="es-EC" sz="2600">
                <a:solidFill>
                  <a:schemeClr val="dk1"/>
                </a:solidFill>
                <a:latin typeface="Calibri"/>
                <a:ea typeface="Calibri"/>
                <a:cs typeface="Calibri"/>
                <a:sym typeface="Calibri"/>
              </a:rPr>
              <a:t>Salvaguardar al agricultor de comprar semillas de mala calidad.</a:t>
            </a:r>
            <a:endParaRPr/>
          </a:p>
          <a:p>
            <a:pPr marL="342900" marR="0" lvl="0" indent="-342900" algn="just" rtl="0">
              <a:lnSpc>
                <a:spcPct val="150000"/>
              </a:lnSpc>
              <a:spcBef>
                <a:spcPts val="800"/>
              </a:spcBef>
              <a:spcAft>
                <a:spcPts val="0"/>
              </a:spcAft>
              <a:buClr>
                <a:schemeClr val="dk1"/>
              </a:buClr>
              <a:buSzPts val="2600"/>
              <a:buFont typeface="Noto Sans Symbols"/>
              <a:buChar char="∙"/>
            </a:pPr>
            <a:r>
              <a:rPr lang="es-EC" sz="2600">
                <a:solidFill>
                  <a:schemeClr val="dk1"/>
                </a:solidFill>
                <a:latin typeface="Calibri"/>
                <a:ea typeface="Calibri"/>
                <a:cs typeface="Calibri"/>
                <a:sym typeface="Calibri"/>
              </a:rPr>
              <a:t>Competencia desleal a las empresas que están regularizadas.</a:t>
            </a:r>
            <a:endParaRPr/>
          </a:p>
          <a:p>
            <a:pPr marL="342900" marR="0" lvl="0" indent="-342900" algn="just" rtl="0">
              <a:lnSpc>
                <a:spcPct val="150000"/>
              </a:lnSpc>
              <a:spcBef>
                <a:spcPts val="0"/>
              </a:spcBef>
              <a:spcAft>
                <a:spcPts val="0"/>
              </a:spcAft>
              <a:buClr>
                <a:schemeClr val="dk1"/>
              </a:buClr>
              <a:buSzPts val="2600"/>
              <a:buFont typeface="Noto Sans Symbols"/>
              <a:buChar char="∙"/>
            </a:pPr>
            <a:r>
              <a:rPr lang="es-EC" sz="2600">
                <a:solidFill>
                  <a:schemeClr val="dk1"/>
                </a:solidFill>
                <a:latin typeface="Calibri"/>
                <a:ea typeface="Calibri"/>
                <a:cs typeface="Calibri"/>
                <a:sym typeface="Calibri"/>
              </a:rPr>
              <a:t>Garantizar la soberanía y seguridad alimentaria.</a:t>
            </a:r>
            <a:endParaRPr/>
          </a:p>
          <a:p>
            <a:pPr marL="342900" marR="0" lvl="0" indent="-342900" algn="just" rtl="0">
              <a:lnSpc>
                <a:spcPct val="150000"/>
              </a:lnSpc>
              <a:spcBef>
                <a:spcPts val="0"/>
              </a:spcBef>
              <a:spcAft>
                <a:spcPts val="0"/>
              </a:spcAft>
              <a:buClr>
                <a:schemeClr val="dk1"/>
              </a:buClr>
              <a:buSzPts val="2600"/>
              <a:buFont typeface="Noto Sans Symbols"/>
              <a:buChar char="∙"/>
            </a:pPr>
            <a:r>
              <a:rPr lang="es-EC" sz="2600">
                <a:solidFill>
                  <a:schemeClr val="dk1"/>
                </a:solidFill>
                <a:latin typeface="Calibri"/>
                <a:ea typeface="Calibri"/>
                <a:cs typeface="Calibri"/>
                <a:sym typeface="Calibri"/>
              </a:rPr>
              <a:t>Hacer cumplir la ley de semilla (LOASFAS).</a:t>
            </a:r>
            <a:endParaRPr sz="2600">
              <a:solidFill>
                <a:schemeClr val="dk1"/>
              </a:solidFill>
              <a:latin typeface="Calibri"/>
              <a:ea typeface="Calibri"/>
              <a:cs typeface="Calibri"/>
              <a:sym typeface="Calibri"/>
            </a:endParaRPr>
          </a:p>
        </p:txBody>
      </p:sp>
      <p:pic>
        <p:nvPicPr>
          <p:cNvPr id="493" name="Google Shape;493;p39"/>
          <p:cNvPicPr preferRelativeResize="0"/>
          <p:nvPr/>
        </p:nvPicPr>
        <p:blipFill rotWithShape="1">
          <a:blip r:embed="rId5">
            <a:alphaModFix/>
          </a:blip>
          <a:srcRect/>
          <a:stretch/>
        </p:blipFill>
        <p:spPr>
          <a:xfrm>
            <a:off x="7658100" y="1878723"/>
            <a:ext cx="3676648" cy="2998077"/>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40" descr="Mesa de trabajo 34 copia 2.jpg"/>
          <p:cNvPicPr preferRelativeResize="0"/>
          <p:nvPr/>
        </p:nvPicPr>
        <p:blipFill rotWithShape="1">
          <a:blip r:embed="rId3">
            <a:alphaModFix/>
          </a:blip>
          <a:srcRect/>
          <a:stretch/>
        </p:blipFill>
        <p:spPr>
          <a:xfrm>
            <a:off x="0" y="0"/>
            <a:ext cx="12187066" cy="6858000"/>
          </a:xfrm>
          <a:prstGeom prst="rect">
            <a:avLst/>
          </a:prstGeom>
          <a:noFill/>
          <a:ln>
            <a:noFill/>
          </a:ln>
        </p:spPr>
      </p:pic>
      <p:sp>
        <p:nvSpPr>
          <p:cNvPr id="500" name="Google Shape;500;p40"/>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501" name="Google Shape;501;p40"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502" name="Google Shape;502;p40"/>
          <p:cNvSpPr txBox="1"/>
          <p:nvPr/>
        </p:nvSpPr>
        <p:spPr>
          <a:xfrm>
            <a:off x="349219" y="146532"/>
            <a:ext cx="11045311" cy="65883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s-EC" sz="3600" b="1">
                <a:solidFill>
                  <a:schemeClr val="dk1"/>
                </a:solidFill>
                <a:latin typeface="Calibri"/>
                <a:ea typeface="Calibri"/>
                <a:cs typeface="Calibri"/>
                <a:sym typeface="Calibri"/>
              </a:rPr>
              <a:t>Base legal (LOASFAS)</a:t>
            </a:r>
            <a:endParaRPr sz="3600" b="1">
              <a:solidFill>
                <a:srgbClr val="2F5496"/>
              </a:solidFill>
              <a:latin typeface="Calibri"/>
              <a:ea typeface="Calibri"/>
              <a:cs typeface="Calibri"/>
              <a:sym typeface="Calibri"/>
            </a:endParaRPr>
          </a:p>
        </p:txBody>
      </p:sp>
      <p:sp>
        <p:nvSpPr>
          <p:cNvPr id="503" name="Google Shape;503;p40"/>
          <p:cNvSpPr txBox="1"/>
          <p:nvPr/>
        </p:nvSpPr>
        <p:spPr>
          <a:xfrm>
            <a:off x="272299" y="944092"/>
            <a:ext cx="9246839" cy="555894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13.- </a:t>
            </a:r>
            <a:r>
              <a:rPr lang="es-EC" sz="1600" b="0">
                <a:solidFill>
                  <a:schemeClr val="dk1"/>
                </a:solidFill>
                <a:latin typeface="Calibri"/>
                <a:ea typeface="Calibri"/>
                <a:cs typeface="Calibri"/>
                <a:sym typeface="Calibri"/>
              </a:rPr>
              <a:t>literal C.- Regular, controlar y autorizar el uso producción y comercialización de semilla certificada.</a:t>
            </a:r>
            <a:endParaRPr sz="1600" b="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Artículo 53.- </a:t>
            </a:r>
            <a:r>
              <a:rPr lang="es-EC" sz="1600" b="0">
                <a:solidFill>
                  <a:schemeClr val="dk1"/>
                </a:solidFill>
                <a:latin typeface="Calibri"/>
                <a:ea typeface="Calibri"/>
                <a:cs typeface="Calibri"/>
                <a:sym typeface="Calibri"/>
              </a:rPr>
              <a:t>Control de semilla certificada.-. La autoridad Agraria Nacional de forma desconcentrada implementara acciones y procedimientos de control y verificación en el proceso de producción, certificación, uso, comercialización importación y exportación de semillas certificada para garantizar su calidad.</a:t>
            </a:r>
            <a:endParaRPr sz="1600" b="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55.- </a:t>
            </a:r>
            <a:r>
              <a:rPr lang="es-EC" sz="1600" b="0">
                <a:solidFill>
                  <a:schemeClr val="dk1"/>
                </a:solidFill>
                <a:latin typeface="Calibri"/>
                <a:ea typeface="Calibri"/>
                <a:cs typeface="Calibri"/>
                <a:sym typeface="Calibri"/>
              </a:rPr>
              <a:t>La infracción a esta ley se clasifican en leves graves y muy graves</a:t>
            </a:r>
            <a:endParaRPr sz="1600" b="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Leve.- Quien haga publicidad de los cultivares que no cumplan las características aprobadas por la Autoridad Agraria Nacional</a:t>
            </a:r>
            <a:endParaRPr sz="1600" b="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Graves. -a.-Incumplir por acción u omisión los requisitos de calidad, normativa y regulación dispuestas por la Autoridad Agraria Nacional.</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b.- Incumplir con la entrega de información requerida por disposición legal</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c.-Incumplir con el registrarse como productores o comercializadores</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d.-Inobservar las normas establecidas en la LOASFAS</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e.-No advertir en el empaquete de semillas que no son aptas para el consumo</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Muy Graves.- a.-Alterar, mutilar, falsificar destruir o sustituir etiquetas.</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b.- Obstaculizar o impedir la labor de personal autorizado.</a:t>
            </a:r>
            <a:endParaRPr/>
          </a:p>
          <a:p>
            <a:pPr marL="0" marR="0" lvl="0" indent="0" algn="just" rtl="0">
              <a:lnSpc>
                <a:spcPct val="100000"/>
              </a:lnSpc>
              <a:spcBef>
                <a:spcPts val="800"/>
              </a:spcBef>
              <a:spcAft>
                <a:spcPts val="0"/>
              </a:spcAft>
              <a:buClr>
                <a:schemeClr val="dk1"/>
              </a:buClr>
              <a:buSzPts val="1600"/>
              <a:buFont typeface="Calibri"/>
              <a:buNone/>
            </a:pPr>
            <a:r>
              <a:rPr lang="es-EC" sz="1600" b="0">
                <a:solidFill>
                  <a:schemeClr val="dk1"/>
                </a:solidFill>
                <a:latin typeface="Calibri"/>
                <a:ea typeface="Calibri"/>
                <a:cs typeface="Calibri"/>
                <a:sym typeface="Calibri"/>
              </a:rPr>
              <a:t>c.- Comercializar como semillas productos vegetales importados para consumo.</a:t>
            </a:r>
            <a:endParaRPr sz="1600" b="0">
              <a:solidFill>
                <a:schemeClr val="dk1"/>
              </a:solidFill>
              <a:latin typeface="Calibri"/>
              <a:ea typeface="Calibri"/>
              <a:cs typeface="Calibri"/>
              <a:sym typeface="Calibri"/>
            </a:endParaRPr>
          </a:p>
        </p:txBody>
      </p:sp>
      <p:pic>
        <p:nvPicPr>
          <p:cNvPr id="504" name="Google Shape;504;p40"/>
          <p:cNvPicPr preferRelativeResize="0"/>
          <p:nvPr/>
        </p:nvPicPr>
        <p:blipFill rotWithShape="1">
          <a:blip r:embed="rId5">
            <a:alphaModFix/>
          </a:blip>
          <a:srcRect/>
          <a:stretch/>
        </p:blipFill>
        <p:spPr>
          <a:xfrm>
            <a:off x="9886951" y="3429000"/>
            <a:ext cx="1833558" cy="205740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Google Shape;510;p41" descr="Mesa de trabajo 34 copia 2.jpg"/>
          <p:cNvPicPr preferRelativeResize="0"/>
          <p:nvPr/>
        </p:nvPicPr>
        <p:blipFill rotWithShape="1">
          <a:blip r:embed="rId3">
            <a:alphaModFix/>
          </a:blip>
          <a:srcRect/>
          <a:stretch/>
        </p:blipFill>
        <p:spPr>
          <a:xfrm>
            <a:off x="0" y="0"/>
            <a:ext cx="12187066" cy="6858000"/>
          </a:xfrm>
          <a:prstGeom prst="rect">
            <a:avLst/>
          </a:prstGeom>
          <a:noFill/>
          <a:ln>
            <a:noFill/>
          </a:ln>
        </p:spPr>
      </p:pic>
      <p:sp>
        <p:nvSpPr>
          <p:cNvPr id="511" name="Google Shape;511;p41"/>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512" name="Google Shape;512;p41"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513" name="Google Shape;513;p41"/>
          <p:cNvSpPr txBox="1"/>
          <p:nvPr/>
        </p:nvSpPr>
        <p:spPr>
          <a:xfrm>
            <a:off x="349219" y="146532"/>
            <a:ext cx="11350412" cy="65883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C" sz="3600">
                <a:solidFill>
                  <a:schemeClr val="dk1"/>
                </a:solidFill>
                <a:latin typeface="Calibri"/>
                <a:ea typeface="Calibri"/>
                <a:cs typeface="Calibri"/>
                <a:sym typeface="Calibri"/>
              </a:rPr>
              <a:t>Tercer Suplemento – Registro Oficial Nº 194</a:t>
            </a:r>
            <a:endParaRPr sz="3600" b="1">
              <a:solidFill>
                <a:srgbClr val="2F5496"/>
              </a:solidFill>
              <a:latin typeface="Calibri"/>
              <a:ea typeface="Calibri"/>
              <a:cs typeface="Calibri"/>
              <a:sym typeface="Calibri"/>
            </a:endParaRPr>
          </a:p>
        </p:txBody>
      </p:sp>
      <p:sp>
        <p:nvSpPr>
          <p:cNvPr id="514" name="Google Shape;514;p41"/>
          <p:cNvSpPr txBox="1"/>
          <p:nvPr/>
        </p:nvSpPr>
        <p:spPr>
          <a:xfrm>
            <a:off x="272300" y="944092"/>
            <a:ext cx="8215208" cy="555894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59.- </a:t>
            </a:r>
            <a:r>
              <a:rPr lang="es-EC" sz="1600" b="0" i="1">
                <a:solidFill>
                  <a:schemeClr val="dk1"/>
                </a:solidFill>
                <a:latin typeface="Calibri"/>
                <a:ea typeface="Calibri"/>
                <a:cs typeface="Calibri"/>
                <a:sym typeface="Calibri"/>
              </a:rPr>
              <a:t>Control post registro a operadores de semilla</a:t>
            </a:r>
            <a:r>
              <a:rPr lang="es-EC" sz="1600" b="0">
                <a:solidFill>
                  <a:schemeClr val="dk1"/>
                </a:solidFill>
                <a:latin typeface="Calibri"/>
                <a:ea typeface="Calibri"/>
                <a:cs typeface="Calibri"/>
                <a:sym typeface="Calibri"/>
              </a:rPr>
              <a:t>. - La Autoridad Agraria Nacional en coordinación con las Direcciones Distritales a nivel nacional realizara controles periódicos a los operadores de semilla para verificar el cumplimiento de lo establecidos en la LOASFAS.</a:t>
            </a:r>
            <a:endParaRPr sz="1600" b="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93.-</a:t>
            </a:r>
            <a:r>
              <a:rPr lang="es-EC" sz="1600" b="0">
                <a:solidFill>
                  <a:schemeClr val="dk1"/>
                </a:solidFill>
                <a:latin typeface="Calibri"/>
                <a:ea typeface="Calibri"/>
                <a:cs typeface="Calibri"/>
                <a:sym typeface="Calibri"/>
              </a:rPr>
              <a:t> </a:t>
            </a:r>
            <a:r>
              <a:rPr lang="es-EC" sz="1600" b="0" i="1">
                <a:solidFill>
                  <a:schemeClr val="dk1"/>
                </a:solidFill>
                <a:latin typeface="Calibri"/>
                <a:ea typeface="Calibri"/>
                <a:cs typeface="Calibri"/>
                <a:sym typeface="Calibri"/>
              </a:rPr>
              <a:t>Control de semilla en fase de comercialización</a:t>
            </a:r>
            <a:r>
              <a:rPr lang="es-EC" sz="1600" b="0">
                <a:solidFill>
                  <a:schemeClr val="dk1"/>
                </a:solidFill>
                <a:latin typeface="Calibri"/>
                <a:ea typeface="Calibri"/>
                <a:cs typeface="Calibri"/>
                <a:sym typeface="Calibri"/>
              </a:rPr>
              <a:t>. - Los inspectores de semilla serán los encargados de realizar el control de la semilla en la fase de comercialización a nivel Nacional.</a:t>
            </a:r>
            <a:endParaRPr sz="1600" b="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122.- </a:t>
            </a:r>
            <a:r>
              <a:rPr lang="es-EC" sz="1600" b="0" i="1">
                <a:solidFill>
                  <a:schemeClr val="dk1"/>
                </a:solidFill>
                <a:latin typeface="Calibri"/>
                <a:ea typeface="Calibri"/>
                <a:cs typeface="Calibri"/>
                <a:sym typeface="Calibri"/>
              </a:rPr>
              <a:t>Medidas de control</a:t>
            </a:r>
            <a:r>
              <a:rPr lang="es-EC" sz="1600" b="0">
                <a:solidFill>
                  <a:schemeClr val="dk1"/>
                </a:solidFill>
                <a:latin typeface="Calibri"/>
                <a:ea typeface="Calibri"/>
                <a:cs typeface="Calibri"/>
                <a:sym typeface="Calibri"/>
              </a:rPr>
              <a:t>. - La autoridad Agraria Nacional a través de las Unidades de Semilla de las Direcciones Distritales, por iniciativa propia o a petición de parte, podrá adoptar medidas de control que considere necesaria para evitar o mitigar los efectos que pudiesen resultar por incumplimiento a la LOASFAS.</a:t>
            </a:r>
            <a:endParaRPr/>
          </a:p>
          <a:p>
            <a:pPr marL="0" marR="0" lvl="0" indent="0" algn="just" rtl="0">
              <a:lnSpc>
                <a:spcPct val="107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125.- </a:t>
            </a:r>
            <a:r>
              <a:rPr lang="es-EC" sz="1600" b="0">
                <a:solidFill>
                  <a:schemeClr val="dk1"/>
                </a:solidFill>
                <a:latin typeface="Calibri"/>
                <a:ea typeface="Calibri"/>
                <a:cs typeface="Calibri"/>
                <a:sym typeface="Calibri"/>
              </a:rPr>
              <a:t>Multas. Infracciones leves reincidentes.- 1-3 SBU. Infracciones graves 4-20 SBU Muy graves 21-50 SBU.</a:t>
            </a:r>
            <a:endParaRPr sz="1600" b="0">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chemeClr val="dk1"/>
              </a:buClr>
              <a:buSzPts val="1600"/>
              <a:buFont typeface="Calibri"/>
              <a:buNone/>
            </a:pPr>
            <a:r>
              <a:rPr lang="es-EC" sz="1600" b="1">
                <a:solidFill>
                  <a:schemeClr val="dk1"/>
                </a:solidFill>
                <a:latin typeface="Calibri"/>
                <a:ea typeface="Calibri"/>
                <a:cs typeface="Calibri"/>
                <a:sym typeface="Calibri"/>
              </a:rPr>
              <a:t>Articulo 128.-</a:t>
            </a:r>
            <a:r>
              <a:rPr lang="es-EC" sz="1600" b="0" i="1">
                <a:solidFill>
                  <a:schemeClr val="dk1"/>
                </a:solidFill>
                <a:latin typeface="Calibri"/>
                <a:ea typeface="Calibri"/>
                <a:cs typeface="Calibri"/>
                <a:sym typeface="Calibri"/>
              </a:rPr>
              <a:t>Descomiso y destrucción</a:t>
            </a:r>
            <a:r>
              <a:rPr lang="es-EC" sz="1600" b="0">
                <a:solidFill>
                  <a:schemeClr val="dk1"/>
                </a:solidFill>
                <a:latin typeface="Calibri"/>
                <a:ea typeface="Calibri"/>
                <a:cs typeface="Calibri"/>
                <a:sym typeface="Calibri"/>
              </a:rPr>
              <a:t>.-. - con la finalidad de garantizar la soberanía y seguridad alimentaria en los casos de infracciones graves y muy graves, la Autoridad Agraria Nacional, a través de sus direcciones distritales procederán de oficio al decomiso y destrucción de las semillas que fueran encontradas en poder del infractor, previa motivación técnica que justifique la medida de acuerdo a lo establecido en la LOAFAS. La Autoridad Agraria Nacional, a través de acto normativo, establecerá procedimiento a seguir para la destrucción de las semillas decomisada.</a:t>
            </a:r>
            <a:endParaRPr sz="1600" b="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600"/>
              <a:buFont typeface="Calibri"/>
              <a:buNone/>
            </a:pPr>
            <a:endParaRPr sz="1600" b="0">
              <a:solidFill>
                <a:schemeClr val="dk1"/>
              </a:solidFill>
              <a:latin typeface="Calibri"/>
              <a:ea typeface="Calibri"/>
              <a:cs typeface="Calibri"/>
              <a:sym typeface="Calibri"/>
            </a:endParaRPr>
          </a:p>
        </p:txBody>
      </p:sp>
      <p:pic>
        <p:nvPicPr>
          <p:cNvPr id="515" name="Google Shape;515;p41"/>
          <p:cNvPicPr preferRelativeResize="0"/>
          <p:nvPr/>
        </p:nvPicPr>
        <p:blipFill rotWithShape="1">
          <a:blip r:embed="rId5">
            <a:alphaModFix/>
          </a:blip>
          <a:srcRect/>
          <a:stretch/>
        </p:blipFill>
        <p:spPr>
          <a:xfrm>
            <a:off x="9052945" y="1800225"/>
            <a:ext cx="2599794" cy="2783880"/>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42" descr="Mesa de trabajo 34 copia 2.jpg"/>
          <p:cNvPicPr preferRelativeResize="0"/>
          <p:nvPr/>
        </p:nvPicPr>
        <p:blipFill rotWithShape="1">
          <a:blip r:embed="rId3">
            <a:alphaModFix/>
          </a:blip>
          <a:srcRect/>
          <a:stretch/>
        </p:blipFill>
        <p:spPr>
          <a:xfrm>
            <a:off x="0" y="0"/>
            <a:ext cx="12187066" cy="6858000"/>
          </a:xfrm>
          <a:prstGeom prst="rect">
            <a:avLst/>
          </a:prstGeom>
          <a:noFill/>
          <a:ln>
            <a:noFill/>
          </a:ln>
        </p:spPr>
      </p:pic>
      <p:sp>
        <p:nvSpPr>
          <p:cNvPr id="522" name="Google Shape;522;p42"/>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523" name="Google Shape;523;p42"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524" name="Google Shape;524;p42"/>
          <p:cNvSpPr txBox="1"/>
          <p:nvPr/>
        </p:nvSpPr>
        <p:spPr>
          <a:xfrm>
            <a:off x="349219" y="146532"/>
            <a:ext cx="11350412" cy="68512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C" sz="3600" b="1">
                <a:solidFill>
                  <a:schemeClr val="dk1"/>
                </a:solidFill>
                <a:latin typeface="Calibri"/>
                <a:ea typeface="Calibri"/>
                <a:cs typeface="Calibri"/>
                <a:sym typeface="Calibri"/>
              </a:rPr>
              <a:t>Procedimiento Inspección y decomiso</a:t>
            </a:r>
            <a:endParaRPr sz="3600" b="1">
              <a:solidFill>
                <a:srgbClr val="2F5496"/>
              </a:solidFill>
              <a:latin typeface="Calibri"/>
              <a:ea typeface="Calibri"/>
              <a:cs typeface="Calibri"/>
              <a:sym typeface="Calibri"/>
            </a:endParaRPr>
          </a:p>
        </p:txBody>
      </p:sp>
      <p:sp>
        <p:nvSpPr>
          <p:cNvPr id="525" name="Google Shape;525;p42"/>
          <p:cNvSpPr txBox="1"/>
          <p:nvPr/>
        </p:nvSpPr>
        <p:spPr>
          <a:xfrm>
            <a:off x="556810" y="915825"/>
            <a:ext cx="7746285" cy="5251044"/>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7000"/>
              </a:lnSpc>
              <a:spcBef>
                <a:spcPts val="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Realizar un acta de inspección al establecimiento (</a:t>
            </a:r>
            <a:r>
              <a:rPr lang="es-EC" sz="1600" b="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Actas operativos comercializadores semillas_.xls</a:t>
            </a:r>
            <a:r>
              <a:rPr lang="es-EC" sz="1600" b="0">
                <a:solidFill>
                  <a:schemeClr val="dk1"/>
                </a:solidFill>
                <a:latin typeface="Calibri"/>
                <a:ea typeface="Calibri"/>
                <a:cs typeface="Calibri"/>
                <a:sym typeface="Calibri"/>
              </a:rPr>
              <a:t>)</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Notificar al usuario (copia al almacén, comisario y el original con el inspector)</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Realizar un acta de entrega/recepción en la comisaria como custodio.</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Comunicar y realizar el respectivo traslado a INIAP para su custodio mediante un acta de entrega/recepción.</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Emitir un informe del inspector con copia al Dir. Distrital donde consta las actividades realizadas y la anomalía encontrada con sus respectivas fotos.</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Notificar mediante QUIPUX al propietario por las semillas decomisadas (Se debe esperar 5 días hábiles para que el infractor pueda realizar el descargo respectivo)</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Solicitar al departamento jurídico se pronuncie jurídicamente basada en la ley.</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El jurídico da contestación vía Quipux el procedimiento a seguir según la ley de semilla (sea la devolución de semilla si fuese el caso o la destrucción de la misma).</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Solicitar se proceda con la comisión institucional para ser veedores del cumplimiento de la ley si el pronunciamiento de jurídico es la destrucción semilla.</a:t>
            </a:r>
            <a:endParaRPr sz="1600" b="0">
              <a:solidFill>
                <a:schemeClr val="dk1"/>
              </a:solidFill>
              <a:latin typeface="Calibri"/>
              <a:ea typeface="Calibri"/>
              <a:cs typeface="Calibri"/>
              <a:sym typeface="Calibri"/>
            </a:endParaRPr>
          </a:p>
          <a:p>
            <a:pPr marL="342900" marR="0" lvl="0" indent="-342900" algn="just" rtl="0">
              <a:lnSpc>
                <a:spcPct val="107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Realizar un acta de entrega y devolución de la semilla al propietario.</a:t>
            </a:r>
            <a:endParaRPr sz="1600" b="0">
              <a:solidFill>
                <a:schemeClr val="dk1"/>
              </a:solidFill>
              <a:latin typeface="Calibri"/>
              <a:ea typeface="Calibri"/>
              <a:cs typeface="Calibri"/>
              <a:sym typeface="Calibri"/>
            </a:endParaRPr>
          </a:p>
        </p:txBody>
      </p:sp>
      <p:pic>
        <p:nvPicPr>
          <p:cNvPr id="526" name="Google Shape;526;p42" descr="INCINERACIÓN DE ENERVANTES EL SABINO, CHIS. - Ronda Politica"/>
          <p:cNvPicPr preferRelativeResize="0"/>
          <p:nvPr/>
        </p:nvPicPr>
        <p:blipFill rotWithShape="1">
          <a:blip r:embed="rId6">
            <a:alphaModFix/>
          </a:blip>
          <a:srcRect/>
          <a:stretch/>
        </p:blipFill>
        <p:spPr>
          <a:xfrm>
            <a:off x="9032065" y="1238272"/>
            <a:ext cx="2667566" cy="1963705"/>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527" name="Google Shape;527;p42" descr="Gentevé Noticias - MAG inició entrega de semilla de frijol y maíz a  productores - YouTube"/>
          <p:cNvPicPr preferRelativeResize="0"/>
          <p:nvPr/>
        </p:nvPicPr>
        <p:blipFill rotWithShape="1">
          <a:blip r:embed="rId7">
            <a:alphaModFix/>
          </a:blip>
          <a:srcRect b="19746"/>
          <a:stretch/>
        </p:blipFill>
        <p:spPr>
          <a:xfrm>
            <a:off x="8996895" y="3962400"/>
            <a:ext cx="2737905" cy="1552973"/>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43" descr="Mesa de trabajo 34 copia 2.jpg"/>
          <p:cNvPicPr preferRelativeResize="0"/>
          <p:nvPr/>
        </p:nvPicPr>
        <p:blipFill rotWithShape="1">
          <a:blip r:embed="rId3">
            <a:alphaModFix/>
          </a:blip>
          <a:srcRect/>
          <a:stretch/>
        </p:blipFill>
        <p:spPr>
          <a:xfrm>
            <a:off x="0" y="0"/>
            <a:ext cx="12187066" cy="6858000"/>
          </a:xfrm>
          <a:prstGeom prst="rect">
            <a:avLst/>
          </a:prstGeom>
          <a:noFill/>
          <a:ln>
            <a:noFill/>
          </a:ln>
        </p:spPr>
      </p:pic>
      <p:sp>
        <p:nvSpPr>
          <p:cNvPr id="534" name="Google Shape;534;p43"/>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535" name="Google Shape;535;p43"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536" name="Google Shape;536;p43"/>
          <p:cNvSpPr txBox="1"/>
          <p:nvPr/>
        </p:nvSpPr>
        <p:spPr>
          <a:xfrm>
            <a:off x="349219" y="146532"/>
            <a:ext cx="1135041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3600" b="1">
                <a:solidFill>
                  <a:schemeClr val="dk1"/>
                </a:solidFill>
                <a:latin typeface="Calibri"/>
                <a:ea typeface="Calibri"/>
                <a:cs typeface="Calibri"/>
                <a:sym typeface="Calibri"/>
              </a:rPr>
              <a:t>Acciones a realizar en los operativos de control</a:t>
            </a:r>
            <a:endParaRPr sz="3600">
              <a:solidFill>
                <a:schemeClr val="dk1"/>
              </a:solidFill>
              <a:latin typeface="Calibri"/>
              <a:ea typeface="Calibri"/>
              <a:cs typeface="Calibri"/>
              <a:sym typeface="Calibri"/>
            </a:endParaRPr>
          </a:p>
        </p:txBody>
      </p:sp>
      <p:sp>
        <p:nvSpPr>
          <p:cNvPr id="537" name="Google Shape;537;p43"/>
          <p:cNvSpPr txBox="1"/>
          <p:nvPr/>
        </p:nvSpPr>
        <p:spPr>
          <a:xfrm>
            <a:off x="814718" y="756511"/>
            <a:ext cx="6900531" cy="5425143"/>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Realizar operativos continuos para control de venta de semilla, y que los operadores de semilla cumplan con lo establecido por la LOASFAS.</a:t>
            </a:r>
            <a:endParaRPr sz="1600" b="0">
              <a:solidFill>
                <a:schemeClr val="dk1"/>
              </a:solidFill>
              <a:latin typeface="Calibri"/>
              <a:ea typeface="Calibri"/>
              <a:cs typeface="Calibri"/>
              <a:sym typeface="Calibri"/>
            </a:endParaRPr>
          </a:p>
          <a:p>
            <a:pPr marL="342900" marR="0" lvl="0" indent="-342900" algn="just" rtl="0">
              <a:lnSpc>
                <a:spcPct val="150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Identificar puntos calientes (sectores de venta de semilla no regularizada) en cada cantón para proceder con operativos de decomiso y sanciones establecidos en la Ley.</a:t>
            </a:r>
            <a:endParaRPr sz="1600" b="0">
              <a:solidFill>
                <a:schemeClr val="dk1"/>
              </a:solidFill>
              <a:latin typeface="Calibri"/>
              <a:ea typeface="Calibri"/>
              <a:cs typeface="Calibri"/>
              <a:sym typeface="Calibri"/>
            </a:endParaRPr>
          </a:p>
          <a:p>
            <a:pPr marL="342900" marR="0" lvl="0" indent="-342900" algn="just" rtl="0">
              <a:lnSpc>
                <a:spcPct val="150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Coordinar con Intendentes y tenientes políticos para el apoyo permanente a los inspectores de semilla y apoyo en la identificación y retención del infractor (si el agente encuentra venta de semilla en vía pública) hasta que llegue el inspector de semilla y cumpla procedimiento.</a:t>
            </a:r>
            <a:endParaRPr sz="1600" b="0">
              <a:solidFill>
                <a:schemeClr val="dk1"/>
              </a:solidFill>
              <a:latin typeface="Calibri"/>
              <a:ea typeface="Calibri"/>
              <a:cs typeface="Calibri"/>
              <a:sym typeface="Calibri"/>
            </a:endParaRPr>
          </a:p>
          <a:p>
            <a:pPr marL="342900" marR="0" lvl="0" indent="-342900" algn="just" rtl="0">
              <a:lnSpc>
                <a:spcPct val="150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Implementar comunicación en medios audio visuales para concientizar al agricultor que la semilla debe ser comprada solo en almacenes registrados y regulados por el MAG.</a:t>
            </a:r>
            <a:endParaRPr sz="1600" b="0">
              <a:solidFill>
                <a:schemeClr val="dk1"/>
              </a:solidFill>
              <a:latin typeface="Calibri"/>
              <a:ea typeface="Calibri"/>
              <a:cs typeface="Calibri"/>
              <a:sym typeface="Calibri"/>
            </a:endParaRPr>
          </a:p>
          <a:p>
            <a:pPr marL="342900" marR="0" lvl="0" indent="-342900" algn="just" rtl="0">
              <a:lnSpc>
                <a:spcPct val="150000"/>
              </a:lnSpc>
              <a:spcBef>
                <a:spcPts val="800"/>
              </a:spcBef>
              <a:spcAft>
                <a:spcPts val="0"/>
              </a:spcAft>
              <a:buClr>
                <a:schemeClr val="dk1"/>
              </a:buClr>
              <a:buSzPts val="1600"/>
              <a:buFont typeface="Noto Sans Symbols"/>
              <a:buChar char="∙"/>
            </a:pPr>
            <a:r>
              <a:rPr lang="es-EC" sz="1600" b="0">
                <a:solidFill>
                  <a:schemeClr val="dk1"/>
                </a:solidFill>
                <a:latin typeface="Calibri"/>
                <a:ea typeface="Calibri"/>
                <a:cs typeface="Calibri"/>
                <a:sym typeface="Calibri"/>
              </a:rPr>
              <a:t>Colocar afiches en cada agencia regularizada con el contacto para que el agricultor pueda llamar al encontrar cualquier anomalía en las semillas.</a:t>
            </a:r>
            <a:endParaRPr sz="1600" b="0">
              <a:solidFill>
                <a:schemeClr val="dk1"/>
              </a:solidFill>
              <a:latin typeface="Calibri"/>
              <a:ea typeface="Calibri"/>
              <a:cs typeface="Calibri"/>
              <a:sym typeface="Calibri"/>
            </a:endParaRPr>
          </a:p>
        </p:txBody>
      </p:sp>
      <p:pic>
        <p:nvPicPr>
          <p:cNvPr id="538" name="Google Shape;538;p43" descr="Noticias – Gobernaciones"/>
          <p:cNvPicPr preferRelativeResize="0"/>
          <p:nvPr/>
        </p:nvPicPr>
        <p:blipFill rotWithShape="1">
          <a:blip r:embed="rId5">
            <a:alphaModFix/>
          </a:blip>
          <a:srcRect/>
          <a:stretch/>
        </p:blipFill>
        <p:spPr>
          <a:xfrm>
            <a:off x="8486775" y="1543050"/>
            <a:ext cx="2955680" cy="3115407"/>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2"/>
        <p:cNvGrpSpPr/>
        <p:nvPr/>
      </p:nvGrpSpPr>
      <p:grpSpPr>
        <a:xfrm>
          <a:off x="0" y="0"/>
          <a:ext cx="0" cy="0"/>
          <a:chOff x="0" y="0"/>
          <a:chExt cx="0" cy="0"/>
        </a:xfrm>
      </p:grpSpPr>
      <p:sp>
        <p:nvSpPr>
          <p:cNvPr id="543" name="Google Shape;543;p44"/>
          <p:cNvSpPr txBox="1"/>
          <p:nvPr/>
        </p:nvSpPr>
        <p:spPr>
          <a:xfrm>
            <a:off x="2503653" y="3011365"/>
            <a:ext cx="631064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8000">
                <a:solidFill>
                  <a:srgbClr val="FFFFFF"/>
                </a:solidFill>
                <a:latin typeface="Arial"/>
                <a:ea typeface="Arial"/>
                <a:cs typeface="Arial"/>
                <a:sym typeface="Arial"/>
              </a:rPr>
              <a:t>Gracias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5"/>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30" name="Google Shape;130;p5"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31" name="Google Shape;131;p5"/>
          <p:cNvSpPr txBox="1"/>
          <p:nvPr/>
        </p:nvSpPr>
        <p:spPr>
          <a:xfrm>
            <a:off x="958669" y="732246"/>
            <a:ext cx="1035903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sp>
        <p:nvSpPr>
          <p:cNvPr id="132" name="Google Shape;132;p5"/>
          <p:cNvSpPr txBox="1"/>
          <p:nvPr/>
        </p:nvSpPr>
        <p:spPr>
          <a:xfrm>
            <a:off x="1273072" y="1249065"/>
            <a:ext cx="9925051" cy="41549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2200">
                <a:solidFill>
                  <a:schemeClr val="dk1"/>
                </a:solidFill>
                <a:latin typeface="Calibri"/>
                <a:ea typeface="Calibri"/>
                <a:cs typeface="Calibri"/>
                <a:sym typeface="Calibri"/>
              </a:rPr>
              <a:t>Para poder realizar la importación o exportación de  cualquier  tipo  de  semillas como requisito principal es el Token (firma electrónica que deberá solicitar en la pagina del Banco Central) </a:t>
            </a:r>
            <a:r>
              <a:rPr lang="es-EC" sz="2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https://www.eci.bce.ec/firma-electronica</a:t>
            </a:r>
            <a:r>
              <a:rPr lang="es-EC" sz="2200">
                <a:solidFill>
                  <a:schemeClr val="dk1"/>
                </a:solidFill>
                <a:latin typeface="Calibri"/>
                <a:ea typeface="Calibri"/>
                <a:cs typeface="Calibri"/>
                <a:sym typeface="Calibri"/>
              </a:rPr>
              <a:t> retirarlo y pagarlo en el Registro Civil, una vez obtenido el token procedemos a ingresar a la página web </a:t>
            </a:r>
            <a:r>
              <a:rPr lang="es-EC" sz="22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http://ecuapass.aduana.gob.ec</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r>
              <a:rPr lang="es-EC" sz="22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s-EC" sz="2200">
                <a:solidFill>
                  <a:schemeClr val="dk1"/>
                </a:solidFill>
                <a:latin typeface="Calibri"/>
                <a:ea typeface="Calibri"/>
                <a:cs typeface="Calibri"/>
                <a:sym typeface="Calibri"/>
              </a:rPr>
              <a:t>El Valor de pago del Certificado de Importador de semilla  es: $ 400,00 y el Certificado de Exportador de semillas  es:  $ 100,00</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None/>
            </a:pPr>
            <a:r>
              <a:rPr lang="es-EC" sz="2200">
                <a:solidFill>
                  <a:schemeClr val="dk1"/>
                </a:solidFill>
                <a:latin typeface="Calibri"/>
                <a:ea typeface="Calibri"/>
                <a:cs typeface="Calibri"/>
                <a:sym typeface="Calibri"/>
              </a:rPr>
              <a:t>Una vez que tenga el Certificado deberá registrar el cultivar ingresando la documentación por ventanilla única del Mag email: </a:t>
            </a:r>
            <a:r>
              <a:rPr lang="es-EC" sz="22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ventanilla_gye@mag.gob.ec</a:t>
            </a:r>
            <a:r>
              <a:rPr lang="es-EC" sz="2200">
                <a:solidFill>
                  <a:schemeClr val="dk1"/>
                </a:solidFill>
                <a:latin typeface="Calibri"/>
                <a:ea typeface="Calibri"/>
                <a:cs typeface="Calibri"/>
                <a:sym typeface="Calibri"/>
              </a:rPr>
              <a:t> una vez registrado el cultivar podrá ingresar la solicitud de importación.  </a:t>
            </a:r>
            <a:endParaRPr/>
          </a:p>
        </p:txBody>
      </p:sp>
      <p:sp>
        <p:nvSpPr>
          <p:cNvPr id="133" name="Google Shape;133;p5"/>
          <p:cNvSpPr/>
          <p:nvPr/>
        </p:nvSpPr>
        <p:spPr>
          <a:xfrm>
            <a:off x="2266875" y="466650"/>
            <a:ext cx="7621638"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REQUISITOS DE IMPORTADOR-EXPORTADOR DE SEMILLAS</a:t>
            </a:r>
            <a:endParaRPr sz="2200" b="1">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6"/>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40" name="Google Shape;140;p6"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pic>
        <p:nvPicPr>
          <p:cNvPr id="141" name="Google Shape;141;p6"/>
          <p:cNvPicPr preferRelativeResize="0"/>
          <p:nvPr/>
        </p:nvPicPr>
        <p:blipFill rotWithShape="1">
          <a:blip r:embed="rId5">
            <a:alphaModFix/>
          </a:blip>
          <a:srcRect l="9555" t="21333" r="11029" b="13332"/>
          <a:stretch/>
        </p:blipFill>
        <p:spPr>
          <a:xfrm>
            <a:off x="3016221" y="1334925"/>
            <a:ext cx="7823229" cy="3656509"/>
          </a:xfrm>
          <a:prstGeom prst="rect">
            <a:avLst/>
          </a:prstGeom>
          <a:noFill/>
          <a:ln>
            <a:noFill/>
          </a:ln>
        </p:spPr>
      </p:pic>
      <p:sp>
        <p:nvSpPr>
          <p:cNvPr id="142" name="Google Shape;142;p6"/>
          <p:cNvSpPr txBox="1"/>
          <p:nvPr/>
        </p:nvSpPr>
        <p:spPr>
          <a:xfrm>
            <a:off x="3924933" y="531178"/>
            <a:ext cx="4024601" cy="553998"/>
          </a:xfrm>
          <a:prstGeom prst="rect">
            <a:avLst/>
          </a:prstGeom>
          <a:noFill/>
          <a:ln>
            <a:noFill/>
          </a:ln>
        </p:spPr>
        <p:txBody>
          <a:bodyPr spcFirstLastPara="1" wrap="square" lIns="45700" tIns="22850" rIns="45700" bIns="22850" anchor="t" anchorCtr="0">
            <a:spAutoFit/>
          </a:bodyPr>
          <a:lstStyle/>
          <a:p>
            <a:pPr marL="0" marR="0" lvl="0" indent="0" algn="l" rtl="0">
              <a:spcBef>
                <a:spcPts val="0"/>
              </a:spcBef>
              <a:spcAft>
                <a:spcPts val="0"/>
              </a:spcAft>
              <a:buNone/>
            </a:pPr>
            <a:r>
              <a:rPr lang="es-EC" sz="3300" b="1">
                <a:solidFill>
                  <a:schemeClr val="dk1"/>
                </a:solidFill>
                <a:latin typeface="Calibri"/>
                <a:ea typeface="Calibri"/>
                <a:cs typeface="Calibri"/>
                <a:sym typeface="Calibri"/>
              </a:rPr>
              <a:t>ERRORES FRECUENTES</a:t>
            </a:r>
            <a:endParaRPr/>
          </a:p>
        </p:txBody>
      </p:sp>
      <p:cxnSp>
        <p:nvCxnSpPr>
          <p:cNvPr id="143" name="Google Shape;143;p6"/>
          <p:cNvCxnSpPr>
            <a:stCxn id="144" idx="3"/>
          </p:cNvCxnSpPr>
          <p:nvPr/>
        </p:nvCxnSpPr>
        <p:spPr>
          <a:xfrm>
            <a:off x="2669680" y="2700527"/>
            <a:ext cx="2118000" cy="735300"/>
          </a:xfrm>
          <a:prstGeom prst="straightConnector1">
            <a:avLst/>
          </a:prstGeom>
          <a:noFill/>
          <a:ln w="9525" cap="flat" cmpd="sng">
            <a:solidFill>
              <a:srgbClr val="212D5A"/>
            </a:solidFill>
            <a:prstDash val="solid"/>
            <a:miter lim="800000"/>
            <a:headEnd type="none" w="sm" len="sm"/>
            <a:tailEnd type="stealth" w="med" len="med"/>
          </a:ln>
        </p:spPr>
      </p:cxnSp>
      <p:sp>
        <p:nvSpPr>
          <p:cNvPr id="144" name="Google Shape;144;p6"/>
          <p:cNvSpPr/>
          <p:nvPr/>
        </p:nvSpPr>
        <p:spPr>
          <a:xfrm>
            <a:off x="349220" y="2084830"/>
            <a:ext cx="2320460" cy="1231393"/>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C" sz="1400" b="1">
                <a:solidFill>
                  <a:schemeClr val="dk1"/>
                </a:solidFill>
                <a:latin typeface="Calibri"/>
                <a:ea typeface="Calibri"/>
                <a:cs typeface="Calibri"/>
                <a:sym typeface="Calibri"/>
              </a:rPr>
              <a:t>El código siempre empieza con el digito 0  no con la letra A, ya que esta esta pertenece Agrocalidad</a:t>
            </a:r>
            <a:endParaRPr sz="1400" b="1">
              <a:solidFill>
                <a:schemeClr val="dk1"/>
              </a:solidFill>
              <a:latin typeface="Calibri"/>
              <a:ea typeface="Calibri"/>
              <a:cs typeface="Calibri"/>
              <a:sym typeface="Calibri"/>
            </a:endParaRPr>
          </a:p>
        </p:txBody>
      </p:sp>
      <p:cxnSp>
        <p:nvCxnSpPr>
          <p:cNvPr id="145" name="Google Shape;145;p6"/>
          <p:cNvCxnSpPr>
            <a:stCxn id="146" idx="3"/>
          </p:cNvCxnSpPr>
          <p:nvPr/>
        </p:nvCxnSpPr>
        <p:spPr>
          <a:xfrm rot="10800000" flipH="1">
            <a:off x="2738852" y="3828336"/>
            <a:ext cx="2049000" cy="79200"/>
          </a:xfrm>
          <a:prstGeom prst="straightConnector1">
            <a:avLst/>
          </a:prstGeom>
          <a:noFill/>
          <a:ln w="9525" cap="flat" cmpd="sng">
            <a:solidFill>
              <a:schemeClr val="dk1"/>
            </a:solidFill>
            <a:prstDash val="solid"/>
            <a:miter lim="800000"/>
            <a:headEnd type="none" w="sm" len="sm"/>
            <a:tailEnd type="stealth" w="med" len="med"/>
          </a:ln>
        </p:spPr>
      </p:cxnSp>
      <p:sp>
        <p:nvSpPr>
          <p:cNvPr id="146" name="Google Shape;146;p6"/>
          <p:cNvSpPr/>
          <p:nvPr/>
        </p:nvSpPr>
        <p:spPr>
          <a:xfrm>
            <a:off x="349220" y="3450336"/>
            <a:ext cx="2389632" cy="914400"/>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EC" sz="1400" b="1">
                <a:solidFill>
                  <a:schemeClr val="dk1"/>
                </a:solidFill>
                <a:latin typeface="Calibri"/>
                <a:ea typeface="Calibri"/>
                <a:cs typeface="Calibri"/>
                <a:sym typeface="Calibri"/>
              </a:rPr>
              <a:t>Ya no se requiere variedad pero el sistema no permite dejar en blanco ponemos un guión </a:t>
            </a:r>
            <a:endParaRPr sz="1400" b="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2" name="Google Shape;152;p7"/>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53" name="Google Shape;153;p7"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54" name="Google Shape;154;p7"/>
          <p:cNvSpPr/>
          <p:nvPr/>
        </p:nvSpPr>
        <p:spPr>
          <a:xfrm>
            <a:off x="787400" y="1333509"/>
            <a:ext cx="11023230" cy="1384995"/>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s-EC" sz="1400" b="1">
                <a:solidFill>
                  <a:schemeClr val="dk1"/>
                </a:solidFill>
                <a:latin typeface="Calibri"/>
                <a:ea typeface="Calibri"/>
                <a:cs typeface="Calibri"/>
                <a:sym typeface="Calibri"/>
              </a:rPr>
              <a:t>Resolución 0154 de Agrocalidad resuelve en el </a:t>
            </a:r>
            <a:r>
              <a:rPr lang="es-EC" sz="1400" b="1" i="0" u="none" strike="noStrike" cap="none">
                <a:solidFill>
                  <a:schemeClr val="dk1"/>
                </a:solidFill>
                <a:latin typeface="Calibri"/>
                <a:ea typeface="Calibri"/>
                <a:cs typeface="Calibri"/>
                <a:sym typeface="Calibri"/>
              </a:rPr>
              <a:t>Art. 3 </a:t>
            </a:r>
            <a:r>
              <a:rPr lang="es-EC" sz="1400" i="1">
                <a:solidFill>
                  <a:schemeClr val="dk1"/>
                </a:solidFill>
                <a:latin typeface="Calibri"/>
                <a:ea typeface="Calibri"/>
                <a:cs typeface="Calibri"/>
                <a:sym typeface="Calibri"/>
              </a:rPr>
              <a:t>"Las personas naturales o jurídicas interesadas en importar material vegetal de propagación con fines productivos, mediante el establecimiento de requisitos fitosanitarios de importación para casos especiales, deberán solicitar previamente a la Autoridad Agraria Nacional, a través de la Subsecretaría de su competencia, la declaratoria de que el producto es considerado de interés nacional, en la cual deberá constar la razón social del interesado, la cantidad (número) y peso (kilogramos) autorizado del material de propagación a importar. En caso de requerir una modificación de la cantidad a importar, el interesado deberá gestionar dicho cambio con la Autoridad Agraria Nacional, a través de la Subsecretaría de su competencia. </a:t>
            </a:r>
            <a:endParaRPr/>
          </a:p>
        </p:txBody>
      </p:sp>
      <p:pic>
        <p:nvPicPr>
          <p:cNvPr id="155" name="Google Shape;155;p7"/>
          <p:cNvPicPr preferRelativeResize="0"/>
          <p:nvPr/>
        </p:nvPicPr>
        <p:blipFill rotWithShape="1">
          <a:blip r:embed="rId5">
            <a:alphaModFix/>
          </a:blip>
          <a:srcRect/>
          <a:stretch/>
        </p:blipFill>
        <p:spPr>
          <a:xfrm>
            <a:off x="3273943" y="2724016"/>
            <a:ext cx="4260713" cy="3640522"/>
          </a:xfrm>
          <a:prstGeom prst="rect">
            <a:avLst/>
          </a:prstGeom>
          <a:noFill/>
          <a:ln>
            <a:noFill/>
          </a:ln>
        </p:spPr>
      </p:pic>
      <p:sp>
        <p:nvSpPr>
          <p:cNvPr id="156" name="Google Shape;156;p7"/>
          <p:cNvSpPr/>
          <p:nvPr/>
        </p:nvSpPr>
        <p:spPr>
          <a:xfrm>
            <a:off x="4337145" y="466650"/>
            <a:ext cx="3481082"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INTERES NACIONAL - ARP</a:t>
            </a:r>
            <a:endParaRPr sz="2200" b="1">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p8"/>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63" name="Google Shape;163;p8"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64" name="Google Shape;164;p8"/>
          <p:cNvSpPr/>
          <p:nvPr/>
        </p:nvSpPr>
        <p:spPr>
          <a:xfrm>
            <a:off x="3351522" y="1042385"/>
            <a:ext cx="4989030"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¿A qué se refieren con ¨CULTIVAR¨?</a:t>
            </a:r>
            <a:endParaRPr/>
          </a:p>
        </p:txBody>
      </p:sp>
      <p:pic>
        <p:nvPicPr>
          <p:cNvPr id="165" name="Google Shape;165;p8" descr="AskDanWindows | Windows Central"/>
          <p:cNvPicPr preferRelativeResize="0"/>
          <p:nvPr/>
        </p:nvPicPr>
        <p:blipFill rotWithShape="1">
          <a:blip r:embed="rId5">
            <a:alphaModFix/>
          </a:blip>
          <a:srcRect/>
          <a:stretch/>
        </p:blipFill>
        <p:spPr>
          <a:xfrm>
            <a:off x="4853539" y="2004536"/>
            <a:ext cx="1984995" cy="32075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9"/>
          <p:cNvSpPr txBox="1"/>
          <p:nvPr/>
        </p:nvSpPr>
        <p:spPr>
          <a:xfrm>
            <a:off x="349220" y="6364538"/>
            <a:ext cx="436153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C" sz="1200">
                <a:solidFill>
                  <a:srgbClr val="212D5A"/>
                </a:solidFill>
                <a:latin typeface="Arial"/>
                <a:ea typeface="Arial"/>
                <a:cs typeface="Arial"/>
                <a:sym typeface="Arial"/>
              </a:rPr>
              <a:t>Ministerio de Agricultura y Ganadería</a:t>
            </a:r>
            <a:endParaRPr/>
          </a:p>
        </p:txBody>
      </p:sp>
      <p:pic>
        <p:nvPicPr>
          <p:cNvPr id="172" name="Google Shape;172;p9" descr="Mesa de trabajo 34.png"/>
          <p:cNvPicPr preferRelativeResize="0"/>
          <p:nvPr/>
        </p:nvPicPr>
        <p:blipFill rotWithShape="1">
          <a:blip r:embed="rId4">
            <a:alphaModFix/>
          </a:blip>
          <a:srcRect t="1602" r="95331" b="87181"/>
          <a:stretch/>
        </p:blipFill>
        <p:spPr>
          <a:xfrm>
            <a:off x="-12212" y="146532"/>
            <a:ext cx="569023" cy="769293"/>
          </a:xfrm>
          <a:prstGeom prst="rect">
            <a:avLst/>
          </a:prstGeom>
          <a:noFill/>
          <a:ln>
            <a:noFill/>
          </a:ln>
        </p:spPr>
      </p:pic>
      <p:sp>
        <p:nvSpPr>
          <p:cNvPr id="173" name="Google Shape;173;p9"/>
          <p:cNvSpPr/>
          <p:nvPr/>
        </p:nvSpPr>
        <p:spPr>
          <a:xfrm>
            <a:off x="5386262" y="659010"/>
            <a:ext cx="1382841" cy="384721"/>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45700" tIns="22850" rIns="45700" bIns="22850" anchor="t" anchorCtr="0">
            <a:spAutoFit/>
          </a:bodyPr>
          <a:lstStyle/>
          <a:p>
            <a:pPr marL="0" marR="0" lvl="0" indent="0" algn="ctr" rtl="0">
              <a:spcBef>
                <a:spcPts val="0"/>
              </a:spcBef>
              <a:spcAft>
                <a:spcPts val="0"/>
              </a:spcAft>
              <a:buNone/>
            </a:pPr>
            <a:r>
              <a:rPr lang="es-EC" sz="2200" b="1">
                <a:solidFill>
                  <a:schemeClr val="lt1"/>
                </a:solidFill>
                <a:latin typeface="Century Gothic"/>
                <a:ea typeface="Century Gothic"/>
                <a:cs typeface="Century Gothic"/>
                <a:sym typeface="Century Gothic"/>
              </a:rPr>
              <a:t>CULTIVAR</a:t>
            </a:r>
            <a:endParaRPr/>
          </a:p>
        </p:txBody>
      </p:sp>
      <p:sp>
        <p:nvSpPr>
          <p:cNvPr id="174" name="Google Shape;174;p9"/>
          <p:cNvSpPr/>
          <p:nvPr/>
        </p:nvSpPr>
        <p:spPr>
          <a:xfrm>
            <a:off x="900810" y="2942818"/>
            <a:ext cx="11023230" cy="2878480"/>
          </a:xfrm>
          <a:prstGeom prst="rect">
            <a:avLst/>
          </a:prstGeom>
          <a:noFill/>
          <a:ln>
            <a:noFill/>
          </a:ln>
        </p:spPr>
        <p:txBody>
          <a:bodyPr spcFirstLastPara="1" wrap="square" lIns="91425" tIns="45700" rIns="91425" bIns="45700" anchor="ctr" anchorCtr="0">
            <a:spAutoFit/>
          </a:bodyPr>
          <a:lstStyle/>
          <a:p>
            <a:pPr marL="0" marR="0" lvl="0" indent="0" algn="just" rtl="0">
              <a:lnSpc>
                <a:spcPct val="115000"/>
              </a:lnSpc>
              <a:spcBef>
                <a:spcPts val="0"/>
              </a:spcBef>
              <a:spcAft>
                <a:spcPts val="0"/>
              </a:spcAft>
              <a:buNone/>
            </a:pPr>
            <a:r>
              <a:rPr lang="es-EC" sz="1800" b="1" i="1">
                <a:solidFill>
                  <a:schemeClr val="dk1"/>
                </a:solidFill>
                <a:latin typeface="Calibri"/>
                <a:ea typeface="Calibri"/>
                <a:cs typeface="Calibri"/>
                <a:sym typeface="Calibri"/>
              </a:rPr>
              <a:t>Artículo 44. Registro de cultivares:</a:t>
            </a:r>
            <a:r>
              <a:rPr lang="es-EC" sz="1800" i="1">
                <a:solidFill>
                  <a:schemeClr val="dk1"/>
                </a:solidFill>
                <a:latin typeface="Calibri"/>
                <a:ea typeface="Calibri"/>
                <a:cs typeface="Calibri"/>
                <a:sym typeface="Calibri"/>
              </a:rPr>
              <a:t> “La Autoridad Agraria Nacional emitirá registros provisionales y definitivos de cultivares, según la siguiente categorización por cultivos:</a:t>
            </a:r>
            <a:endParaRPr sz="1800">
              <a:solidFill>
                <a:schemeClr val="dk1"/>
              </a:solidFill>
              <a:latin typeface="Calibri"/>
              <a:ea typeface="Calibri"/>
              <a:cs typeface="Calibri"/>
              <a:sym typeface="Calibri"/>
            </a:endParaRPr>
          </a:p>
          <a:p>
            <a:pPr marL="342900" marR="0" lvl="0" indent="-342900" algn="just" rtl="0">
              <a:lnSpc>
                <a:spcPct val="115000"/>
              </a:lnSpc>
              <a:spcBef>
                <a:spcPts val="1000"/>
              </a:spcBef>
              <a:spcAft>
                <a:spcPts val="0"/>
              </a:spcAft>
              <a:buClr>
                <a:schemeClr val="dk1"/>
              </a:buClr>
              <a:buSzPts val="1800"/>
              <a:buFont typeface="Calibri"/>
              <a:buAutoNum type="arabicPeriod"/>
            </a:pPr>
            <a:r>
              <a:rPr lang="es-EC" sz="1800" i="1">
                <a:solidFill>
                  <a:schemeClr val="dk1"/>
                </a:solidFill>
                <a:latin typeface="Calibri"/>
                <a:ea typeface="Calibri"/>
                <a:cs typeface="Calibri"/>
                <a:sym typeface="Calibri"/>
              </a:rPr>
              <a:t>Registro de cultivares de ciclo corto, se refiere a los cultivares que obtendrán registro definitivo, presentando los requisitos establecidos para tal efecto, incluido el informe de resultados de los ensayos de validación de cultivares; y,</a:t>
            </a:r>
            <a:endParaRPr sz="1800">
              <a:solidFill>
                <a:schemeClr val="dk1"/>
              </a:solidFill>
              <a:latin typeface="Calibri"/>
              <a:ea typeface="Calibri"/>
              <a:cs typeface="Calibri"/>
              <a:sym typeface="Calibri"/>
            </a:endParaRPr>
          </a:p>
          <a:p>
            <a:pPr marL="342900" marR="0" lvl="0" indent="-342900" algn="just" rtl="0">
              <a:lnSpc>
                <a:spcPct val="115000"/>
              </a:lnSpc>
              <a:spcBef>
                <a:spcPts val="1000"/>
              </a:spcBef>
              <a:spcAft>
                <a:spcPts val="0"/>
              </a:spcAft>
              <a:buClr>
                <a:schemeClr val="dk1"/>
              </a:buClr>
              <a:buSzPts val="1800"/>
              <a:buFont typeface="Calibri"/>
              <a:buAutoNum type="arabicPeriod"/>
            </a:pPr>
            <a:r>
              <a:rPr lang="es-EC" sz="1800" i="1">
                <a:solidFill>
                  <a:schemeClr val="dk1"/>
                </a:solidFill>
                <a:latin typeface="Calibri"/>
                <a:ea typeface="Calibri"/>
                <a:cs typeface="Calibri"/>
                <a:sym typeface="Calibri"/>
              </a:rPr>
              <a:t>Registro de cultivares de ciclo largo, se refiere a los cultivares que en primera instancia obtendrán registro provisional, presentando los requisitos establecidos con excepción del informe de resultados de los ensayos de validación de cultivares.</a:t>
            </a:r>
            <a:endParaRPr sz="1800">
              <a:solidFill>
                <a:schemeClr val="dk1"/>
              </a:solidFill>
              <a:latin typeface="Calibri"/>
              <a:ea typeface="Calibri"/>
              <a:cs typeface="Calibri"/>
              <a:sym typeface="Calibri"/>
            </a:endParaRPr>
          </a:p>
        </p:txBody>
      </p:sp>
      <p:sp>
        <p:nvSpPr>
          <p:cNvPr id="175" name="Google Shape;175;p9"/>
          <p:cNvSpPr/>
          <p:nvPr/>
        </p:nvSpPr>
        <p:spPr>
          <a:xfrm>
            <a:off x="1036320" y="1280744"/>
            <a:ext cx="10893846" cy="147732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C" sz="1800">
                <a:solidFill>
                  <a:schemeClr val="dk1"/>
                </a:solidFill>
                <a:latin typeface="Calibri"/>
                <a:ea typeface="Calibri"/>
                <a:cs typeface="Calibri"/>
                <a:sym typeface="Calibri"/>
              </a:rPr>
              <a:t>Cultivar: Conjunto de plantas cultivadas que son distinguibles por determinadas características morfológicas, fisiológicas, citológicas, químicas u otras determinadas por la genética; significativas para propósitos agrícolas; que al reproducirse sexual o asexualmente mantienen las características que le son propias. El término “variedad”, cuando se utiliza para indicar una variedad cultivada es equivalente al de “cultivar”;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3203</Words>
  <Application>Microsoft Macintosh PowerPoint</Application>
  <PresentationFormat>Personalizado</PresentationFormat>
  <Paragraphs>337</Paragraphs>
  <Slides>47</Slides>
  <Notes>47</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47</vt:i4>
      </vt:variant>
    </vt:vector>
  </HeadingPairs>
  <TitlesOfParts>
    <vt:vector size="49" baseType="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Carolina Herrera</cp:lastModifiedBy>
  <cp:revision>2</cp:revision>
  <dcterms:created xsi:type="dcterms:W3CDTF">2021-05-27T23:45:58Z</dcterms:created>
  <dcterms:modified xsi:type="dcterms:W3CDTF">2021-07-08T20:47:02Z</dcterms:modified>
</cp:coreProperties>
</file>